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65" r:id="rId2"/>
    <p:sldId id="257" r:id="rId3"/>
    <p:sldId id="258" r:id="rId4"/>
    <p:sldId id="367" r:id="rId5"/>
    <p:sldId id="366" r:id="rId6"/>
    <p:sldId id="312" r:id="rId7"/>
    <p:sldId id="314" r:id="rId8"/>
    <p:sldId id="368" r:id="rId9"/>
    <p:sldId id="358" r:id="rId10"/>
    <p:sldId id="377" r:id="rId11"/>
    <p:sldId id="369"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64" r:id="rId27"/>
    <p:sldId id="337" r:id="rId28"/>
    <p:sldId id="338" r:id="rId29"/>
    <p:sldId id="374" r:id="rId30"/>
    <p:sldId id="392" r:id="rId31"/>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0827" tIns="45414" rIns="90827" bIns="45414"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16350" y="0"/>
            <a:ext cx="2917825" cy="493713"/>
          </a:xfrm>
          <a:prstGeom prst="rect">
            <a:avLst/>
          </a:prstGeom>
        </p:spPr>
        <p:txBody>
          <a:bodyPr vert="horz" lIns="90827" tIns="45414" rIns="90827" bIns="45414" rtlCol="0"/>
          <a:lstStyle>
            <a:lvl1pPr algn="r" fontAlgn="auto">
              <a:spcBef>
                <a:spcPts val="0"/>
              </a:spcBef>
              <a:spcAft>
                <a:spcPts val="0"/>
              </a:spcAft>
              <a:defRPr sz="1200">
                <a:latin typeface="+mn-lt"/>
                <a:cs typeface="+mn-cs"/>
              </a:defRPr>
            </a:lvl1pPr>
          </a:lstStyle>
          <a:p>
            <a:pPr>
              <a:defRPr/>
            </a:pPr>
            <a:fld id="{E8CC6127-6245-4C22-B429-82BE3699F89E}" type="datetimeFigureOut">
              <a:rPr lang="en-US"/>
              <a:pPr>
                <a:defRPr/>
              </a:pPr>
              <a:t>11/29/2016</a:t>
            </a:fld>
            <a:endParaRPr lang="en-GB"/>
          </a:p>
        </p:txBody>
      </p:sp>
      <p:sp>
        <p:nvSpPr>
          <p:cNvPr id="4" name="Footer Placeholder 3"/>
          <p:cNvSpPr>
            <a:spLocks noGrp="1"/>
          </p:cNvSpPr>
          <p:nvPr>
            <p:ph type="ftr" sz="quarter" idx="2"/>
          </p:nvPr>
        </p:nvSpPr>
        <p:spPr>
          <a:xfrm>
            <a:off x="0" y="9371013"/>
            <a:ext cx="2919413" cy="493712"/>
          </a:xfrm>
          <a:prstGeom prst="rect">
            <a:avLst/>
          </a:prstGeom>
        </p:spPr>
        <p:txBody>
          <a:bodyPr vert="horz" lIns="90827" tIns="45414" rIns="90827" bIns="45414"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16350" y="9371013"/>
            <a:ext cx="2917825" cy="493712"/>
          </a:xfrm>
          <a:prstGeom prst="rect">
            <a:avLst/>
          </a:prstGeom>
        </p:spPr>
        <p:txBody>
          <a:bodyPr vert="horz" lIns="90827" tIns="45414" rIns="90827" bIns="45414" rtlCol="0" anchor="b"/>
          <a:lstStyle>
            <a:lvl1pPr algn="r" fontAlgn="auto">
              <a:spcBef>
                <a:spcPts val="0"/>
              </a:spcBef>
              <a:spcAft>
                <a:spcPts val="0"/>
              </a:spcAft>
              <a:defRPr sz="1200">
                <a:latin typeface="+mn-lt"/>
                <a:cs typeface="+mn-cs"/>
              </a:defRPr>
            </a:lvl1pPr>
          </a:lstStyle>
          <a:p>
            <a:pPr>
              <a:defRPr/>
            </a:pPr>
            <a:fld id="{1BC38056-D12A-4BDD-A4E2-CF3CEB688D99}" type="slidenum">
              <a:rPr lang="en-GB"/>
              <a:pPr>
                <a:defRPr/>
              </a:pPr>
              <a:t>‹#›</a:t>
            </a:fld>
            <a:endParaRPr lang="en-GB"/>
          </a:p>
        </p:txBody>
      </p:sp>
    </p:spTree>
    <p:extLst>
      <p:ext uri="{BB962C8B-B14F-4D97-AF65-F5344CB8AC3E}">
        <p14:creationId xmlns:p14="http://schemas.microsoft.com/office/powerpoint/2010/main" val="1229462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0827" tIns="45414" rIns="90827" bIns="45414" rtlCol="0"/>
          <a:lstStyle>
            <a:lvl1pPr algn="l">
              <a:defRPr sz="1200"/>
            </a:lvl1pPr>
          </a:lstStyle>
          <a:p>
            <a:pPr>
              <a:defRPr/>
            </a:pPr>
            <a:endParaRPr lang="en-GB"/>
          </a:p>
        </p:txBody>
      </p:sp>
      <p:sp>
        <p:nvSpPr>
          <p:cNvPr id="3" name="Date Placeholder 2"/>
          <p:cNvSpPr>
            <a:spLocks noGrp="1"/>
          </p:cNvSpPr>
          <p:nvPr>
            <p:ph type="dt" idx="1"/>
          </p:nvPr>
        </p:nvSpPr>
        <p:spPr>
          <a:xfrm>
            <a:off x="3816350" y="0"/>
            <a:ext cx="2917825" cy="493713"/>
          </a:xfrm>
          <a:prstGeom prst="rect">
            <a:avLst/>
          </a:prstGeom>
        </p:spPr>
        <p:txBody>
          <a:bodyPr vert="horz" lIns="90827" tIns="45414" rIns="90827" bIns="45414" rtlCol="0"/>
          <a:lstStyle>
            <a:lvl1pPr algn="r">
              <a:defRPr sz="1200"/>
            </a:lvl1pPr>
          </a:lstStyle>
          <a:p>
            <a:pPr>
              <a:defRPr/>
            </a:pPr>
            <a:fld id="{73C5B2A6-654B-4760-AB63-2C8D753FF9FD}" type="datetimeFigureOut">
              <a:rPr lang="en-GB"/>
              <a:pPr>
                <a:defRPr/>
              </a:pPr>
              <a:t>29/11/2016</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827" tIns="45414" rIns="90827" bIns="45414" rtlCol="0" anchor="ctr"/>
          <a:lstStyle/>
          <a:p>
            <a:pPr lvl="0"/>
            <a:endParaRPr lang="en-GB" noProof="0" smtClean="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0827" tIns="45414" rIns="90827" bIns="454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1013"/>
            <a:ext cx="2919413" cy="493712"/>
          </a:xfrm>
          <a:prstGeom prst="rect">
            <a:avLst/>
          </a:prstGeom>
        </p:spPr>
        <p:txBody>
          <a:bodyPr vert="horz" lIns="90827" tIns="45414" rIns="90827" bIns="45414"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16350" y="9371013"/>
            <a:ext cx="2917825" cy="493712"/>
          </a:xfrm>
          <a:prstGeom prst="rect">
            <a:avLst/>
          </a:prstGeom>
        </p:spPr>
        <p:txBody>
          <a:bodyPr vert="horz" lIns="90827" tIns="45414" rIns="90827" bIns="45414" rtlCol="0" anchor="b"/>
          <a:lstStyle>
            <a:lvl1pPr algn="r">
              <a:defRPr sz="1200"/>
            </a:lvl1pPr>
          </a:lstStyle>
          <a:p>
            <a:pPr>
              <a:defRPr/>
            </a:pPr>
            <a:fld id="{5F3FD1F6-40E9-4179-8DAD-F65F8AF4F0E3}" type="slidenum">
              <a:rPr lang="en-GB"/>
              <a:pPr>
                <a:defRPr/>
              </a:pPr>
              <a:t>‹#›</a:t>
            </a:fld>
            <a:endParaRPr lang="en-GB"/>
          </a:p>
        </p:txBody>
      </p:sp>
    </p:spTree>
    <p:extLst>
      <p:ext uri="{BB962C8B-B14F-4D97-AF65-F5344CB8AC3E}">
        <p14:creationId xmlns:p14="http://schemas.microsoft.com/office/powerpoint/2010/main" val="125630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5AA44-4F49-41F5-B9CD-5D203015F8DD}" type="slidenum">
              <a:rPr lang="en-GB"/>
              <a:pPr eaLnBrk="1" hangingPunct="1"/>
              <a:t>1</a:t>
            </a:fld>
            <a:endParaRPr lang="en-GB"/>
          </a:p>
        </p:txBody>
      </p:sp>
    </p:spTree>
    <p:extLst>
      <p:ext uri="{BB962C8B-B14F-4D97-AF65-F5344CB8AC3E}">
        <p14:creationId xmlns:p14="http://schemas.microsoft.com/office/powerpoint/2010/main" val="245561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Context;</a:t>
            </a:r>
          </a:p>
          <a:p>
            <a:endParaRPr lang="en-GB" smtClean="0"/>
          </a:p>
          <a:p>
            <a:r>
              <a:rPr lang="en-GB" smtClean="0"/>
              <a:t>Charity set up to ensure every school has an effective partnership with employers- COMPLETELY FREE SERVICE TO SCHOOLS</a:t>
            </a:r>
          </a:p>
          <a:p>
            <a:endParaRPr lang="en-GB" smtClean="0"/>
          </a:p>
          <a:p>
            <a:r>
              <a:rPr lang="en-GB" smtClean="0"/>
              <a:t>A lot of debate at the moment around careers in schools. </a:t>
            </a:r>
          </a:p>
          <a:p>
            <a:r>
              <a:rPr lang="en-GB" smtClean="0"/>
              <a:t>Ofsted report due in June. </a:t>
            </a:r>
          </a:p>
          <a:p>
            <a:r>
              <a:rPr lang="en-GB" smtClean="0"/>
              <a:t>Minister responded to a report on Tuesday add a quick synopsis.</a:t>
            </a:r>
          </a:p>
          <a:p>
            <a:endParaRPr lang="en-GB"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A69218-4A46-4F81-A21C-3CD520BB7248}" type="slidenum">
              <a:rPr lang="en-GB" smtClean="0"/>
              <a:pPr/>
              <a:t>2</a:t>
            </a:fld>
            <a:endParaRPr lang="en-GB" smtClean="0"/>
          </a:p>
        </p:txBody>
      </p:sp>
    </p:spTree>
    <p:extLst>
      <p:ext uri="{BB962C8B-B14F-4D97-AF65-F5344CB8AC3E}">
        <p14:creationId xmlns:p14="http://schemas.microsoft.com/office/powerpoint/2010/main" val="235743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 </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D06AA9-3A1F-431C-99C8-C2D2E0FFA722}" type="slidenum">
              <a:rPr lang="en-GB" smtClean="0"/>
              <a:pPr/>
              <a:t>3</a:t>
            </a:fld>
            <a:endParaRPr lang="en-GB" smtClean="0"/>
          </a:p>
        </p:txBody>
      </p:sp>
    </p:spTree>
    <p:extLst>
      <p:ext uri="{BB962C8B-B14F-4D97-AF65-F5344CB8AC3E}">
        <p14:creationId xmlns:p14="http://schemas.microsoft.com/office/powerpoint/2010/main" val="365362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D4CBE-F382-407F-8760-25C464BE9501}" type="slidenum">
              <a:rPr lang="en-GB"/>
              <a:pPr eaLnBrk="1" hangingPunct="1"/>
              <a:t>4</a:t>
            </a:fld>
            <a:endParaRPr lang="en-GB"/>
          </a:p>
        </p:txBody>
      </p:sp>
    </p:spTree>
    <p:extLst>
      <p:ext uri="{BB962C8B-B14F-4D97-AF65-F5344CB8AC3E}">
        <p14:creationId xmlns:p14="http://schemas.microsoft.com/office/powerpoint/2010/main" val="141650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5</a:t>
            </a:fld>
            <a:endParaRPr lang="en-GB"/>
          </a:p>
        </p:txBody>
      </p:sp>
    </p:spTree>
    <p:extLst>
      <p:ext uri="{BB962C8B-B14F-4D97-AF65-F5344CB8AC3E}">
        <p14:creationId xmlns:p14="http://schemas.microsoft.com/office/powerpoint/2010/main" val="240328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C59BA1-659A-494C-AD07-B7B8C8FBF901}" type="slidenum">
              <a:rPr lang="en-GB"/>
              <a:pPr eaLnBrk="1" hangingPunct="1"/>
              <a:t>8</a:t>
            </a:fld>
            <a:endParaRPr lang="en-GB"/>
          </a:p>
        </p:txBody>
      </p:sp>
    </p:spTree>
    <p:extLst>
      <p:ext uri="{BB962C8B-B14F-4D97-AF65-F5344CB8AC3E}">
        <p14:creationId xmlns:p14="http://schemas.microsoft.com/office/powerpoint/2010/main" val="328169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C59BA1-659A-494C-AD07-B7B8C8FBF901}" type="slidenum">
              <a:rPr lang="en-GB"/>
              <a:pPr eaLnBrk="1" hangingPunct="1"/>
              <a:t>11</a:t>
            </a:fld>
            <a:endParaRPr lang="en-GB"/>
          </a:p>
        </p:txBody>
      </p:sp>
    </p:spTree>
    <p:extLst>
      <p:ext uri="{BB962C8B-B14F-4D97-AF65-F5344CB8AC3E}">
        <p14:creationId xmlns:p14="http://schemas.microsoft.com/office/powerpoint/2010/main" val="283911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3FD1F6-40E9-4179-8DAD-F65F8AF4F0E3}" type="slidenum">
              <a:rPr lang="en-GB" smtClean="0"/>
              <a:pPr>
                <a:defRPr/>
              </a:pPr>
              <a:t>14</a:t>
            </a:fld>
            <a:endParaRPr lang="en-GB"/>
          </a:p>
        </p:txBody>
      </p:sp>
    </p:spTree>
    <p:extLst>
      <p:ext uri="{BB962C8B-B14F-4D97-AF65-F5344CB8AC3E}">
        <p14:creationId xmlns:p14="http://schemas.microsoft.com/office/powerpoint/2010/main" val="335029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41ED26-01A0-4983-849B-0342087B779B}" type="datetimeFigureOut">
              <a:rPr lang="en-US"/>
              <a:pPr>
                <a:defRPr/>
              </a:pPr>
              <a:t>11/29/2016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ADF90F-205C-40CC-AB7F-766FF38B36B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1B429E-914D-4B3D-A1C1-47E664C0FA05}" type="datetimeFigureOut">
              <a:rPr lang="en-US"/>
              <a:pPr>
                <a:defRPr/>
              </a:pPr>
              <a:t>11/29/2016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970E3C9-1517-431D-9417-C0241CD0EC9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613F20A-D08A-4D00-802D-40FD5BF19E58}" type="datetimeFigureOut">
              <a:rPr lang="en-US"/>
              <a:pPr>
                <a:defRPr/>
              </a:pPr>
              <a:t>11/29/2016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BC3651D-D79A-40BB-A414-8F3EE7069C7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8E2E3E8-CCEE-4B97-9DFB-368E448C0F5C}" type="datetimeFigureOut">
              <a:rPr lang="en-US"/>
              <a:pPr>
                <a:defRPr/>
              </a:pPr>
              <a:t>11/29/2016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52168B9-7171-42AA-86A9-E7DCE325B47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5CEBC4-75B4-4C90-B749-4C1A5D276115}" type="datetimeFigureOut">
              <a:rPr lang="en-US"/>
              <a:pPr>
                <a:defRPr/>
              </a:pPr>
              <a:t>11/29/2016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FF89B63-185E-47C4-A67E-FA57B483C4C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22E3B7B-516E-4CE9-A71D-0EE2597DD35E}" type="datetimeFigureOut">
              <a:rPr lang="en-US"/>
              <a:pPr>
                <a:defRPr/>
              </a:pPr>
              <a:t>11/29/2016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EFCF172-E19E-4337-A958-5898335DCEE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505232E-9080-4A43-869C-6504FCD3EAB3}" type="datetimeFigureOut">
              <a:rPr lang="en-US"/>
              <a:pPr>
                <a:defRPr/>
              </a:pPr>
              <a:t>11/29/2016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F05E72F-5A86-40C5-B0D3-51F1BE906CA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1EF665D-4EBA-4CB5-8F43-B89A83F1C682}" type="datetimeFigureOut">
              <a:rPr lang="en-US"/>
              <a:pPr>
                <a:defRPr/>
              </a:pPr>
              <a:t>11/29/2016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07A3C38-E26B-41B1-8741-C412BDD5E93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FFCB5-CE7C-4AEF-AB67-45BB1FCD2465}" type="datetimeFigureOut">
              <a:rPr lang="en-US"/>
              <a:pPr>
                <a:defRPr/>
              </a:pPr>
              <a:t>11/29/2016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677BA5D-F320-4F46-B67C-D4089F7FCEC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51015C-EF9C-49CF-A902-20362C2A2D8C}" type="datetimeFigureOut">
              <a:rPr lang="en-US"/>
              <a:pPr>
                <a:defRPr/>
              </a:pPr>
              <a:t>11/29/2016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E140E1-B979-41EA-A1E9-8DB5E7949C5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0F9DC7-71A6-4852-AEBE-044285F13D85}" type="datetimeFigureOut">
              <a:rPr lang="en-US"/>
              <a:pPr>
                <a:defRPr/>
              </a:pPr>
              <a:t>11/29/2016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B2C2C66-45E4-4512-BA2F-CB39AD909B9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A5000D-F0F0-4500-8A23-A09E8E36DF09}" type="datetimeFigureOut">
              <a:rPr lang="en-US"/>
              <a:pPr>
                <a:defRPr/>
              </a:pPr>
              <a:t>11/29/2016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BA0706A-4BAA-4734-AD55-A69ECC1B04E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18" Type="http://schemas.openxmlformats.org/officeDocument/2006/relationships/image" Target="../media/image47.jpeg"/><Relationship Id="rId3" Type="http://schemas.openxmlformats.org/officeDocument/2006/relationships/image" Target="../media/image17.jpeg"/><Relationship Id="rId21" Type="http://schemas.openxmlformats.org/officeDocument/2006/relationships/image" Target="../media/image50.jpe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png"/><Relationship Id="rId2" Type="http://schemas.openxmlformats.org/officeDocument/2006/relationships/image" Target="../media/image32.pn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jpeg"/></Relationships>
</file>

<file path=ppt/slides/_rels/slide1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9.jpeg"/><Relationship Id="rId7"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17.jpeg"/><Relationship Id="rId9"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8.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0.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ctrTitle"/>
          </p:nvPr>
        </p:nvSpPr>
        <p:spPr>
          <a:xfrm>
            <a:off x="993816" y="4536841"/>
            <a:ext cx="7029450" cy="850321"/>
          </a:xfrm>
        </p:spPr>
        <p:txBody>
          <a:bodyPr/>
          <a:lstStyle/>
          <a:p>
            <a:pPr eaLnBrk="1" hangingPunct="1">
              <a:defRPr/>
            </a:pPr>
            <a:r>
              <a:rPr lang="en-GB" sz="4000" dirty="0">
                <a:solidFill>
                  <a:schemeClr val="accent1">
                    <a:lumMod val="50000"/>
                  </a:schemeClr>
                </a:solidFill>
                <a:cs typeface="Calibri" pitchFamily="34" charset="0"/>
              </a:rPr>
              <a:t/>
            </a:r>
            <a:br>
              <a:rPr lang="en-GB" sz="4000" dirty="0">
                <a:solidFill>
                  <a:schemeClr val="accent1">
                    <a:lumMod val="50000"/>
                  </a:schemeClr>
                </a:solidFill>
                <a:cs typeface="Calibri" pitchFamily="34" charset="0"/>
              </a:rPr>
            </a:br>
            <a:r>
              <a:rPr lang="en-GB" sz="1600" b="1" dirty="0">
                <a:solidFill>
                  <a:schemeClr val="accent1">
                    <a:lumMod val="50000"/>
                  </a:schemeClr>
                </a:solidFill>
                <a:latin typeface="Arial Black" pitchFamily="34" charset="0"/>
                <a:cs typeface="Calibri" pitchFamily="34" charset="0"/>
              </a:rPr>
              <a:t>How young people and schools benefit from effective partnerships between education and employers</a:t>
            </a:r>
            <a:endParaRPr lang="en-GB" sz="1600" b="1" dirty="0" smtClean="0">
              <a:solidFill>
                <a:schemeClr val="accent5">
                  <a:lumMod val="50000"/>
                </a:schemeClr>
              </a:solidFill>
              <a:latin typeface="Arial Black" pitchFamily="34" charset="0"/>
              <a:cs typeface="Calibri" pitchFamily="34" charset="0"/>
            </a:endParaRPr>
          </a:p>
        </p:txBody>
      </p:sp>
      <p:sp>
        <p:nvSpPr>
          <p:cNvPr id="7" name="Subtitle 6"/>
          <p:cNvSpPr>
            <a:spLocks noGrp="1"/>
          </p:cNvSpPr>
          <p:nvPr>
            <p:ph type="subTitle" idx="1"/>
          </p:nvPr>
        </p:nvSpPr>
        <p:spPr>
          <a:xfrm>
            <a:off x="468313" y="6165850"/>
            <a:ext cx="7764462" cy="239713"/>
          </a:xfrm>
        </p:spPr>
        <p:txBody>
          <a:bodyPr/>
          <a:lstStyle/>
          <a:p>
            <a:pPr algn="ctr">
              <a:defRPr/>
            </a:pPr>
            <a:r>
              <a:rPr lang="en-GB" sz="1600" dirty="0" smtClean="0">
                <a:solidFill>
                  <a:schemeClr val="accent5">
                    <a:lumMod val="50000"/>
                  </a:schemeClr>
                </a:solidFill>
                <a:latin typeface="Arial Black" panose="020B0A04020102020204" pitchFamily="34" charset="0"/>
              </a:rPr>
              <a:t>www.inspiringthefuture.org.au</a:t>
            </a:r>
            <a:endParaRPr lang="en-GB" sz="1600" dirty="0">
              <a:solidFill>
                <a:schemeClr val="accent5">
                  <a:lumMod val="50000"/>
                </a:schemeClr>
              </a:solidFill>
              <a:latin typeface="Arial Black" panose="020B0A04020102020204" pitchFamily="34" charset="0"/>
            </a:endParaRPr>
          </a:p>
        </p:txBody>
      </p:sp>
      <p:sp>
        <p:nvSpPr>
          <p:cNvPr id="3077" name="TextBox 7"/>
          <p:cNvSpPr txBox="1">
            <a:spLocks noChangeArrowheads="1"/>
          </p:cNvSpPr>
          <p:nvPr/>
        </p:nvSpPr>
        <p:spPr bwMode="auto">
          <a:xfrm>
            <a:off x="857250" y="471487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3079" name="Picture 11" descr="silk PRINCIPLES.png"/>
          <p:cNvPicPr>
            <a:picLocks noChangeAspect="1"/>
          </p:cNvPicPr>
          <p:nvPr/>
        </p:nvPicPr>
        <p:blipFill>
          <a:blip r:embed="rId3">
            <a:extLst>
              <a:ext uri="{28A0092B-C50C-407E-A947-70E740481C1C}">
                <a14:useLocalDpi xmlns:a14="http://schemas.microsoft.com/office/drawing/2010/main" val="0"/>
              </a:ext>
            </a:extLst>
          </a:blip>
          <a:srcRect r="6033"/>
          <a:stretch>
            <a:fillRect/>
          </a:stretch>
        </p:blipFill>
        <p:spPr bwMode="auto">
          <a:xfrm>
            <a:off x="715831" y="3039015"/>
            <a:ext cx="2447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3" descr="BARTS ITF.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5124" y="3039016"/>
            <a:ext cx="23764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G:\5. Communications\Photos - City Hall 13th February\EET city hall 13.02.14 -111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37"/>
          <a:stretch/>
        </p:blipFill>
        <p:spPr bwMode="auto">
          <a:xfrm>
            <a:off x="3350503" y="3076945"/>
            <a:ext cx="2426042" cy="176229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descr="data:image/jpeg;base64,/9j/4AAQSkZJRgABAQAAAQABAAD/2wCEAAkGBxMQEhUUEBQVFRQUFRgXGBQYFxgZHRgZGRYYFxkYGBUYHiggGhomGxQUITEjJSkrLjAuFx8zODMsNyguLisBCgoKDg0OGxAQGzAmICYsLCwvLSwvNy00LSwsLCwsLCwsLCwwLCwsLywsLCwsLCw0LCwsLCwsLCwsLCwsLCwsLP/AABEIAHQBsQMBEQACEQEDEQH/xAAcAAEAAwADAQEAAAAAAAAAAAAABQYHAgMEAQj/xABMEAABAwIACQQNCgUDBAMAAAABAAIDBBEFBgcSITFBUZJTYXGBExQWFyIyQlKRobHR0iMzNDVicnOys8FDgqLC04OT4RUkRPBUdMP/xAAbAQEAAgMBAQAAAAAAAAAAAAAABAUBAwYCB//EAEERAAIBAgEIBwQIBgICAwAAAAABAgMEEQUSITFRYZHRBhRBcYGhsSIyweETFRYzNFJy8CM1QoKy0kNikvEkU6L/2gAMAwEAAhEDEQA/ALfj/jjUUFQyOARlroWvOc0k3L3t1hw0WaFEuK04SwidRkTI1ve0JVKreKlhoe5PY9pWe+fW+bBwO+JaOtVN3D5lx9lrLbLiuQ759b5sHA74k61U3cPmPstZbZcVyHfPrfNg4HfEnWqm7h8x9lrLbLiuQ759b5sHA74k61U3cPmPstZbZcVyHfPrfNg4HfEnWqm7h8x9lrLbLiuQ759b5sHA74k61U3cPmPstZbZcVyHfPrfNg4HfEnWqm7h8x9lrLbLiuQ759b5sHA74k61U3cPmPstZbZcVyHfPrfNg4HfEnWqm7h8x9lrLbLiuQ759b5sHA74k61U3cPmPstZbZcVyNCxCw3LXUxlmzc7sjm+CCBYBp1EnT4RUyhUc44s5XLVjTs7j6Knjhgnp8e48GUDD1XQdjkg7GYnnNOcwktfYkaQ4XBAPCV4uKk4YOOok5EsLW9cqdXFSWnQ9a4dj9Smd8+t82Dgd8SjdaqbuHzOh+y1ltlxXId8+t82Dgd8SdaqbuHzH2WstsuK5Dvn1vmwcDviTrVTdw+Y+y1ltlxXId8+t82Dgd8SdaqbuHzH2WstsuK5Dvn1vmwcDviTrVTdw+Y+y1ltlxXId8+t82Dgd8SdaqbuHzH2WstsuK5Dvn1vmwcDviTrVTdw+Y+y1ltlxXI0vEzCr6ykjmlzc95ffNFh4L3NGgk7AFNozc4KTOQyraQtbqVGnjgsNe9Jk2tpXHjwrhSGljMk7wxo2nWTuaBpJ5gvMpqKxkb7e2q3E/o6UcX+9ewzjDeVN5JFHEGjz5NJPQwGw6yVCndv+lcTrbTorHDG4li9keb5IqdZjfXS+NUyDmYcz8llodao9bL2lkaxpe7SXjp9cSNkwlM7xpZD0vcfaV4bb7fMlxtaMfdgl4I4NrJBqkeOhzvemk9uhTeuK4I9EWHKpni1E46JX+9ZU5LU3xNMrC1l71OL/tXIlKXHqvj1VDnDc9rXesi/rXtV6i7SFUyDYT/48O5tE7QZVZ2/PwxvG9pcw+vOB9AW1Xc1rWJWV+ilB/dTa79PI0LFbGJmEIjJG1zM1+YQ62vNDtBB0jwgplKqqixRyuUcn1LGqqc2nisdHivgTK2EAIAgIHDuN1JR3Esl3j+GzwndYGhvWQtU60Ia2WVlkm6u9NOOja9C+fhiUfCmVWVxtTQsYPOkJceFtgD1lRZXcn7qOktuilNaa8290dHm8cfIrdXjxXya6hzRuYGt9gutLr1H2lvSyFYU9VPHvxfroIyTDVS7xqic9Mrz+68OUn2viTI2NtHVTj/4rkcP+qT8tL/uO96xi9vme+qUPyR4I5swzUt1VEw6JXj91nOltfE8ysbaWunH/wAVyPbTY4V0fi1Mv8xD/wA4K9KrUWqTI1TI1jU10l4aPTA2DEXCUlVRxyzHOe4vBIAGp5A0DRqCsKE3OCbOByxa07a7lSpLBLDzWJYFuKwICNw1h2no251RIG31N1ud91o0np1LxOpGHvMl2ljXupZtGOPou96igYYyquNxSQgDz5Tc8DTo9JUSd2/6VxOoteiq13E/CPN8iq1uO1fLe9Q5oOxlmW62i/rWh1qj7S7o5DsaWqmn36fXQRj8MVDvGnmPTI8/utec9r4kxWVvHVTj/wCK5HFuFZxqmlH+o/3pi9r4mXZ271wjwRIUeN1dF4tTKeZxz/z3XtVai1SZGq5HsanvUl4aPTAs+CMqczSBVRNkb5zPAd02N2n1LdG7kveWJS3XRWlLTQk09j0rjrXmaFgHGSnrReB4LhrYdDh0tOznFwpkKsJ6mcpeZOuLN4VY6Ox9j8f2yXWwhBAEBj2WH6bH/wDXb+pKq+799dx33RX8HL9b/wAYlGa0k2AuTqA9yi4nSykorFkrS4sVkviU03SWFo9LrL2qc3qiyDUyrZ0/eqx44+mJIRYgYQd/At0vj+Je1b1H2EWXSDJ6/wCTyfI8eHcVqmia19Q1rQ52aLOa7Ta+zoXmdOcPeJFnlW2vJuFF4tLHVgQq1liEBacH4g1k8TJYxGWyNDm3fY2O8ELdGhUksUUdbpBaUasqU8cU8NXzOM+IGEGfwc77r2H+5Hb1F2HqHSCwl/Xh3p8iIrcBVUFzLBK0DW4sdbiAstbhJa0ydRyha1tFOpFvZjp4ayOXnEl4mzZIvoJ/Gf8AlYrC09zxPn3Sf8av0r1Z6sqLAcHSE+S6Mjp7I0ewlZuvu+Bo6Otq/gtql6MxBVx9JCAsGCMTKuqibLCxpY64BL2jUSDoJ3hbYUZzWMSpustWltVdKo3it23Se3vc1/Js/wBxnvXrq1XYR/tJYfmfBnmmxCwg3/xyfuvYfVnXWHQqLsNscv5Pl/ycU+RFVuBamG/ZYJWAayWOtxWstbhKOtMnUb62raKdSL8fhrI9eSUbnkx+rYemT9V6srX7pePqfNukP8wn/b/iiyVdS2JjpHmzWNLnHcALn2Le2ksWVFOnKpNQjrbwXiYBjPh+SvmMkhIaLiNmxjd3SdFztPUqqpUc5Ys+o5NyfTsqKhHX2va+WwiFrLAtWLWIdTWtEmiKI6nvuS4b2sGsc5st9OhKax1IosoZft7STpr2pLsXZ3st9PkpgA+Unlcd7Qxo9BDvat6s12tlDPpXcN+xTiu/F8jm/JVTeTNODzlh/tCz1OO1nldK7rthHz5kdWZJ3aew1IO4PYR6XNJ9i8OzfYyZS6WL/kpcH8GviVnCuIldTgkxdkaPKiOf/T43qWmVCpHWuBb22X7Ku8M7Nf8A20eerzK04WNjoI1jctJcpprFGvZHPokv45/TYp9n7r7zg+lX4qH6Piy+qWcwdVTUNja58jg1rQSXE2AA2krDaSxZ6hCU5KEVi3qRkmN2UOScmOkJii1GTU94/sb6+jUq+rcuWiOhHdZL6O06KVS5WdLZ2Lm/L1KISox06SWoIZJjAeK9VWaYIyWco7wWcR19V1shSnP3UV15lW1tNFSWnYtL4dnjgW+jyTyEDs1Qxp2hjC7+pxb7FIVpLtZQ1elkE/4dJvveHksfU9cmSZlvBqXA88YI9AcFnqf/AG8jQullTHTSXH5EPhPJdVRgmF8cwGzSxx6Abj1rXK1mtWkn2/Sm2m8KsXHzXPyKZXUUkDyyZjmPHkuFj0jeOcKO008GdDRr060c+nJNbUbTkv8Aq6L70n6jlY2v3a8fU+edIv5hPuj6ItakFIUfHrHoUl4aazp/KcdLY+ra/m2bdyi17jM9mOv0OiyNkN3f8Wtoh2bZclv4bTIquqfM8vlc573a3ONyf+OZQG23izvaNGFGKhTWCXYjpWDaWbF3EeqrAHgCKI6RI+4uN7WjSenQOdbqdCc9Opbykv8ALttaNwxzpbF2d77PUt9PkoiA+UqJHH7LWtHoN1IVmu2RRT6WVm/YppLe2+R012ScW+QqDfdIy9/5mnR6CsOz2S4myj0slj/Fp8H8HzRRsPYuVFC607LAmzZBpa7odv5jYqLOnKHvI6Sxynb3ixpS09qeteBErwWB2U07o3B8bi17TcOabEHmIWdWlHipThUi4TWKfYzX8Qcd+27QVBAnA8F2oSga9Gx9tJG3WNwsKFfP9mWs4DLWRHaP6Wj7n+Py2Pwe0vCknOhAVnDuJsNbUtnqHOLWRNYIgc25DnuJc4abeGNAtq1rTOhGcsZFvZ5YrWdu6NFJNtvHX2JaFq7N5N4PwXDTi0ETIx9loF+k6ytkYRjqRXVrmtXeNWTfez1r0aQgM+yy/R4fxT+QqHeao9/wOp6KfiKn6fijJVBO7CyD9AYkfQKb8Jqs7f7qPcfLMr/jqv6mTa3FcEBD4XxYpKq/ZoWlx8tozXcTdJ61qnRhPWida5SurZ/w5vDZrXBnzFbAAoInRMeXtMjntJGkAhosbaCfBOnQs0qf0ccDOUb+V7VVWSweCTw8eZHZT/q6bpj/AFWLXdfdvw9SX0e/mEP7v8WYcq0+lBAbhkv+rovvSfqOVla/d8fU+bdIv5hPuj/ii1qQUgQBAQ2GMVqSqB7LC3OPltGa7iGvrutU6MJ60T7XKd1bfdzeGx6VwZ3YuYIFFA2Bri9rC8hxFjZzy4A22i9upZpwzI5prvrt3dd1pLBvDySRC5Uqgswe8D+I9jOrOzj+Wy13Twplj0dpqd9FvsTflh8TEVWn0g5wZuc3P8W4zui+n1IeKmdmvN14aO8/SlOWljTHbMzRm21ZttFuayuVhhoPkElJSedr7e87Fk8hAEAQEJjDirTVw+VYA+2iVuh46/KHMbrVUoxnrLCxypc2b/hy0bHq+XgeXEXF99BHLE8hwMxc148ppYwaRsNwdC80KTppp7TdljKEL6pCpFYezg1seL4llW8qTG8pWNJqZTTxO+RiNnW/iPGsne0HQOs7rV1xVz3mrUjv+j+SlQpqvUXty1blzfbu0bSkKMdKEBo+T7EVsrW1NW27DYxxHU4bHv5jsG3boUuhb53tS4HH5by7KnJ29u9K0OWzct+1+BqbGAAAAADQANnQFPOMbxeLPqGAgCAj8N4FhrIzHOwOGw6nNO9rth/9K8TpxmsJEq0vK1rPPpPB+T70dOK+B+0qcQZ2eGueQ7VcOeXC432KxSp/RxzT3lC863XdbDDFLRvSwI7H/GPtGn8A/LS3bHzec+3NcdZC816uZHRrZKyLk7rtxhL3I6X8F4+mJhj3kkkkkk3JOkknWSdpVWfS4xUVgj4h6NCyZ4oNn/7qobeMG0bDqcQbFzhtaCCLbSDu0yrejne1LUcn0hyvKl/8ai8H/U9m5b36GsqwOHCAIDprKRkzHRytD2OFi0jQViSUlgz3SqzpTU4PBrtMLx2xbOD580XMUl3RuO4a2nnFx1EKrrUvo5YdnYfSsj5TV9RxfvrRJfHuZXlqLc5wyuY4OYS1zSHNcNYINwR1rOrUeKkIzi4yWKehm/YoYcFdTMl0Z/iyAbHjX1G4I5iFaUamfDE+XZTsnZ3MqXZrXc+WomltK8IAgCAIDPssv0eH8U/kKh3mqPf8Dqein4ip+n4oyVQTuwshn6AxI+gU34TVZ2/3Ue4+WZX/AB1X9TJtbiuCAIAgKrlP+rpumP8AVYo9192/D1Lro9/MIf3f4sw5Vp9KCA3DJf8AV0X3pP1HKytfu+PqfNukX8wn3R/xRa1IKQIDpiq43OLGvY57RctDgSBqBIGkLCkm8D3KlOMVJxeD7cDuWTwEBU8qFKZMHyEC/Y3MfbmDrH0BxPUo90saZd9Hqqp30ce1NeXyMQVafSQgLDi9jnVUQzI3B8fJvFwPum929ANuZbadacNC1FRfZEtbt50lhLatHHsfqXKhysMPz9O5vOx4d6nBtvSpCvNqOfrdE6i+6qJ96w9MSapco9A/W97L+cx3tbcLarqmyuqdHL+GqKfc18cCZo8ZKSawjqIiTqGeAeE2K2RrU5amivq5Ou6WmdOSXd8dRK3WwhhAEBBY74VNJRSyNNnkZjDuc/wQR0XJ6lqrzzINljkm1VzdwpvVji+5afPUYCqo+phATmJeB+3KuONwuwHPf9xukjrNm/zLZShnzSKzLF51W0lUWvUu98tfgb80WFhoA2K2Pl2s+oAgCAIAgCAwzKThQ1FdIAfAh+SaOdvjnpziR1BVlxLOqPdoPpHR61+gsot65e0/HV5epV1oLw7qGmM0jI265HtYOlzg0e1ZSbeCNVeqqVOVR6km+CxP0dQ0jYY2RxizWNDQOYCyuIpRWCPklWrKrN1Ja28X4nesmsIAgCArOUXBQqKGXR4UQ7K0/cF3DrbnBaLiGdTe7SW+Q7p0L2GyXsvx1eeBhSrD6aEBoeRzCBbNNAToezsg+8wgH0hw4VLtJYScTkulVunShWWtPDwen4eZrCnnEBAEAQBAZ9ll+jw/in8hUO81R7/gdT0U/EVP0/FGSqCd2FkM/QGJH0Cm/CarO3+6j3HyzK/46r+pk2txXBAEAQFVyn/V03TH+qxR7r7t+HqXXR7+YQ/u/wAWYcq0+lBAeymwtURNzY55WNGprZHtAvpOgGy9KUlqZGqWdvUlnTpxb2tJnYcPVX/yZ/8Adk96Z0tr4nn6vtf/AKo/+K5HmnrZZNEkj3D7TnH2leXp1m2FvShphFLuSRf8jHztR+Gz8xUqz959xy/Sz7ul3v0RqqsDiQgOuohbI1zHgFrgWuB1EEWIPUUax0M9RnKElKLwa0owvHHFOWgkJALoCfAk3X1NfucPX6hVVaTpvcfSck5XpXsEm8JrWvit3oVxai5CAIAgCA9+DMNVFMfkJns5g45vWw+CfQvUZSj7rwIlxY29wv4sE/XjrL9i3lPNwyuaLauzMGrnez92+hSqd29U+Jy9/wBF8E52r/tfwfPiaXBM17Q5jg5rgCHA3BB1EEawpyeOlHISjKEnGSwa1ooGWWe0EDPOlLuFtv71DvHoS3nUdFKeNepLZHDi/kZMoJ3QQGi5GYQZqh+1sbGjoc4k/kCl2i9p9xyPSybVOnHsbb4L5mrKecSEAQBAEAQBAfmqtn7JI958t7ncTif3VLjjpPr9Cn9HTjDYkuCOlDaWHJ7EHYRpwfOceGNzh7Fto/eRKjLsnHJ9VrYvNpG9K1PmQQBAEAQHXURh7XNOpzSD0EWWHqPUZOMk12H5nCpVqPsR9WQWjJlIRhGEDyhID0diefa0LdbvCqik6RRTyfN7M3/JL4m43VofNTkhkIAgCAz7LL9Hh/FP5Cod5qj3/A6nop+Iqfp+KMlUE7sLIZ+gMSPoFN+E1Wdv91HuPlmV/wAdV/UybW4rggCAICq5T/q6bpj/AFWKPdfdvw9S66PfzCH93+LMOVafSggL3irk/bW0zJzO5hcXDNDAbZri3XcblJpW/wBJHOxOYyl0glZ3MqKp44Yacdqx2Eq/JK3yaojpiB/vC2dT/wC3kQl0tl20v/18jzT5J5B4lSx33oy32OK8uzlt8jbDpZD+qk13PH4Im8nuKs+D5ZjNmFr2NDXMdfU46wQCNa20KMqcm2VuW8rUL6nBU8U03jj+2XlSjnAgCA4yRhwIcAQRYgi4I3EHWhlNxeK0Mp+F8m9HNcxh0Dj5h8HgdoA5hZRpWsHq0F9a9I7yisJNTW/XxXxxKtW5KqhvzM0T/vBzD6s4etaHaTWpl1R6V0H95BruwfIharEHCDP4OcN7XsPqvf1LW6FRdhY0+kFhP+vDvT5YeZD1eBqmK/ZYJmAbXRuA9NrLW4yWtMsKd9bVPcqRfc0eBecSUfUAQGi5JcPlshpJD4DwXR38lw0uaOYi56Qd6l2tTB5j8DkOk+T4uCuoLStEu7sfhq/9EjlmhvDA/wA2RzeJt/7F7vFoiyL0TnhWqR2pPg/mZSoJ3IQF+yO1YbUyxn+JFcdLHavQ4nqUq0eE2t3ocr0qpN28KmyXqvka6rA4UIAgCAIAgCA/NVbT9ikew+Q9zeFxH7Klww0H1+hU+kpxntSfFHShtJzEapEVfTOOrsmbxgsHrctlJ4VIveVmWaTqWNWK2Y8Hj8Df1bHy4IAgCAIDzYSqhDDJI7VGxzj/ACtJ/ZeZPBNm2hTdWrGmu1pcWfmwKnWo+vn1AW/JVTZ+EGu5OOR/pHY//wBFItljURQdJauZYuP5ml8fgbXZWR86PqAIAgCAz7LL9Hh/FP5Cod5qj3/A6nop+Iqfp+KMlUE7sLIZ+gMSPoFN+E1Wdv8AdR7j5Zlf8dV/UybW4rggCAICq5T/AKum6Y/1WKPdfdvw9S66PfzCH93+LMOVafSggNwyX/V0X3pP1HKytfu+PqfNukX8wn3R/wAUWtSCkCAIAgCAIAgCAIAgCAicLYtUtUCJoWEnywM1w6HtsVrnShPWibbZRubZ/wAKbW7WuD0GO47YrHB8oDXF8Ulyxx16NbXW0XFxp23VfWpOm9x32R8qq/pvFYSjrXo0VxaS5JjE6UsrqYjlmDqcc0+olbKXvx7yuytBTsqqf5X5aTYsfcFGqopWNF3tAkaN5ZpsOcjOHWrCvDOpvicBka6VteQm9T0PufzwZgqqz6gEB7cCYSdSzxzM0mN17bwdDh1tJHWvUZOMlJEW9tY3NCVGXavPsfgz9C4NrmVETJYjnMeAQf2O4g6COZW0ZKSxR8qr0Z0Kjp1Fg1oPSvRqCAIAgCA+AoDDcpOCzT10ht4M3yrf5vG684OPWFV3Ec2o9+k+kdH7pVrKKb0x9l+GryKutJeHKN5aQWmxBBB3EaQUPMoqScXqZ+hcWsLtrKaOZutw8Iea8aHN9PqsrenNTipHyi+tJWlxKlLs1b12PgSi9kQIAgCAo+VbDYhpuwNPyk+jojBBces2b1ncot1PCObtOi6N2TrXP0zXsw9ezhr4GOKvPoQQGs5IMElkMlQ4aZTms+6y9z1uJH8qn2kME5bThOlF2p1o0I/06X3vkvU0JSzlggCAIAgM+yy/R4fxT+QqHeao9/wOp6KfiKn6fijJVBO7CyD9AYkfQKb8Jqs7f7qPcfLMr/jqv6mTa3FcEAQBAVXKf9XTdMf6rFHuvu34epddHv5hD+7/ABZhyrT6UEBt+TBw/wCnRaR40n6jlY2v3fH1Pm3SH+YT/t9EWrPG8KSUuDPjpWjWQOsLGKCi3qR46nDVNH85PC3pkaPVdeXUgtbRIp2dxU9ynJ9yZBYRyh0MV82QykbI2k/1GzfWtUrqmtTxLKh0evquuOat7+Gl+RX8G4/zVtbBFGwRQuk0i+c5wsdBdqA1Gw9JWqNzKc0ksEWlx0fpWlnUqzedJLR2JauP70FyxxrHwUU0sTs17GgtOg2Oe3YdCkVpONNtHP5Lowr3dOnUWKb08GVXF7KfG+za1vY3cowEtPS3xm9V+paKd2v60Xd90Yqw9q2ectj18dT8i90VfFO3OhkZI3e1wPptqUqMlJYxeJzVahUoyzakWnvWB6V6NQQBAEBlmV3DMUhjp4yHPjcXvI05ptYNvv0kkcwUG7mm1Fdh2nRazqQz68lgmsFv06/3vM3UM7AseTyiM1fDYaGEyOO4MFweLNHWttCONRFPl6uqVjPa/ZXj8sTeFanzMxfKNioaWUzxN+QkN9H8N51tO5pOkejdetuKOY85amfQcgZVVxSVGo/bj5rmu3iUxRzowgLJifjfLg91rZ8Ljd0d9R85h2O9R9Y3Uqzp9xTZVyPTvo46prU/g93obBgPGWmrBeCQF22M6HjpafaLhWEKsJ6mcDd5OubR4VY6NutcSXWwhBAcZJA0EuIAGsk2A6SUMpNvBFHxoyjwwAspCJpdWcPm28+d5fVo51FqXUVohpfkdHk7o5XrtSr+zHZ2vw7PHgfclNZJPFUSTOL3unuXHb4DfQOZYtZOWc3tMdJKFOhVp06awSjq8WSWP+Lnb1P4A+Wiu6Pn85l+ew6wFsr0s+OjWiHkbKPUq+Mvclofwfh6YmGPYWkhwIIJBBFiCNBBB1FVh9LjJSWK1HxD0WTErGp2D5DcF0L/AB2DYdj27M4esdRG6jVdN7imyvkmN9T0aJrU/g93obXgvCkVTGJIHh7TtGzmcNbTzFWUJxmsYnzq4tqtvP6OrHB/vVtPYvRpCAgsZ8aYKBl5HZ0hHgxA+EenzW859a1VasaevXsLHJ+TK97PCmsI9snqXN7jDsNYVkq5nTTG7nbNjQNTWjYAqyc3N5zPpNnaU7WkqVPUvN7XvPEvJKJvFLF19fMGNuGNsZH+a3m+0dNh7itlKm6ksEVmVMpQsqOe9Mn7q2vku03ukp2xMayMZrGANaBsA0BWqSSwR8xqVJVJOc3i3pZ2rJ4CAIAgCAzTLPVDNp4vKJe88wADR6ST6CoV4/dR1/ROk8+pU7MEviZeoR2oQG75O6oSYPgtrYCwjcWuI9lj1qztnjTR8xy5SdO+qY9rx4osi3lSEAQBAU7KtUhlA5p1ySMaB0HPPqYo12/4eG8vujdNyvlJf0pvyw+Jiqrj6MEB8smCAsmCAssYIBZwGB9QE9iH9YU33/7StlH7yPeVeW/wFXu+KNcygfV1R9wfnarC4+6kcHkT8fS7/gzBVVn1A7KeofG7Ojc5jvOaS0+kIa50oVFmzSa36Sfo8ea+KwFQ5wGx7Wvv0lwv61tVeou0q6uQbGp/x4dza9NHkSUeU+tGsQHpY79nBe1dVN3AhvovZvtlxXI5Oyo1vmQDnzH/ALvWetVN378TH2Ws/wA0uK5EThPHauqAQ+YtafJjAZ62+EesrXKtUlrZOt8h2VB4qGL2vT66PIry1FvgdtLTPle1kbS97jYNAuSVlJt4I11asKUHObwS7WbZiFir2hETJYzyWzyNIaBqYD7TtPQFZUKP0a06z5xlnKrvquEfcjq37+W7vLUt5THXU07ZGuZI0Oa4WLSLgg7CFhpNYM9QnKElKLwa1MyjGvJvJETJRXkj19iJ8Nv3SfHHr6VAq2zjphpR2+TOkkJpQutD/N2Pv2encUCRhaS1wIINiCLEHcQdSinUxkpLOi8UfEPQBtpGsbUMNJ6GTFJjTWxCzKmW24uzh6HXXtVJrVJkCrkqyq6ZUl4LD0wPS7HjCB/8l/CwesNXr6ap+Y0rIVgv+NcXzImuwpPP89LJJzOe4jqBNgtcm5a3iTqNpQo/dQS7lgeRYJBreRv6NN+N/Y1TrPVLvOE6V/iIfp+LNAUw5YpWO+Iray80FmT7b+LJ97c7n9O8Rq1vn+1HX6nQZIy5Oz/hVdMPOPdu3cDIsI4Plp3mOdjo3jY4esHURzhV8ouLwZ3tvc0riGfSlit370HmWDeeihrpYHZ0Mj43b2kj021jmKym08Uaa1vSrxzasVJb1iWOmyi17BYyNfzujbf+kBblcVV2lRPo5YSeKi13N/HE6a7HyvlBBmzAdjGtb/UBnetYdeo+090cgWNN45mPe2/LV5FclkLiXOJc46SSbk9JOtaS4jCMVhFYI4Iei2Yr4i1FYWueDDDrL3DS4fYbt6TYdOpb6dCU9OpFDlHL1vapxg86exal3v4a+42LA2CYqSIRQNzWjTzuO1zjtKsYQUFgjgbq6q3NR1Krxf70I9y9EcIAgCAIAgKnhvEKCsmdNNLUFzrCwdGA0DU1oLDYe9R528Zyzm3+/Au7PL1e0pKlThHBbni3tek8Hero+VqOKP8Axrz1SG1+XIlfam8/LDg/9h3q6Plajij/AMax1SG1+XIfam8/LDg/9iexZxWjwfniGSZzX2JY8sIuPKGa0EG2j/0LdSoqnjg2VmUMp1L5p1IxTXak1o2a2Tq2laEAQBAV7GXFCLCDmunkmAYCGsY5gaL6zYsJubDbsC01aKqPFtlpk/K1Wxi1SjF46208fVEL3q6Plajij/xrX1SG1+XIsftTeflhwf8AsO9XR8rUcUf+NOqQ2vy5D7U3n5YcH/sO9XR8rUcUf+NOqQ2vy5D7U3n5YcH/ALDvV0fK1HFH/jTqkNr8uQ+1N5+WHB/7DvV0fK1HFH/jTqkNr8uQ+1N5+WHB/wCw71dHytRxR/406pDa/LkPtTeflhwf+w71dHytRxR/406pDa/LkPtTeflhwf8AsezBGTulppmTRyTl0ZuA5zCNVtIDAdu9ZhbRjJSTf78CPddIbm5oypTjHB6NCfMtNZSMmY6OVocxwsWnUdqkNKSwZTUqs6U1ODwa7Sn1+TGjk0xmSI7muzh6Hgn1qNK0g9WgvaHSa8honhLvWHph6EFU5J3j5upaeZ0ZHrBK1uzl2Ms6fSyH9dJ+Dx+CI2XJfWjU6F387h7WrW7WpuJkelNm9akvBczzuyb148iM9Ejf3WOrVdnmbV0lsdr4HxuTivP8Ng/1G+9OrVdnmZfSSw/M+DPTBkwrXeM6Fo53uPqDVlWtR7DTPpRZr3VJ+HNk5g3JSwG9RO532Y2hv9Tr+xbY2f5nwKyv0rm1hRppb28fJYepdsDYBp6MWp42svrdrcelx0noUqFOMPdRzt1fXF1LGtLHd2LuWok17IgQBAEBG4XwBTVY/wC4iY86s61nDoeNI9K8Tpwn7yJdtfXFs8aM2t3Zw1FOwjkqhdpgmfHzOAeOgWsfTdRpWa7GX1DpVWjoqwUu7RzRB1OSyqHzcsLhzlzT6M0+1anaTWpos6fSq2fvwkuD+KPIcmtduiP+p/wvPVquxcSQuk1j/wBuB9Zkzrjr7EOl/uCdWq7uJh9J7Jfm4fM9tNkrqD85NE37uc79gvatJ7URqnSu3XuQk+/BcyYoslMI+enkfzMa1ntzlsVmu1kCr0rrP7uml3tv0wLjgHAUNEwsp2kBxzjdxcSbWvp5gNSkU6caawic/eX1a7mp1ni1o1YEmthECA8uEcHRVDcyeNsjdzhe3ODsPOF5lCMlhJG6jcVaEs6lJp7il4UyW077mnkfEfNPyjfXZ3rUaVpH+l4eZ0Fv0ouYaKsVLyfLyK9VZLKpvzcsLxzlzT6LH2rS7Sa1NFtT6VWz9+ElwfxR4zk1rt0f+5/wvPVquxcSQuk1j/24HbFkwrTrMLel5PsaVlWtR7DXLpRZLUpPw+ZMUOSjT8vUaNojZ/c4/stkbN/1PgQK3SzspU/Fv4LmW3A2JdHS2LIs54/iSeG6+8X0A9ACkQoQhpSKK7yxeXOic8FsWhc34tlhW4qwgCAIAgCAIAgCAIAgCAIAgCAIAgCAIAgCAIAgCAIAgCAIAgCAIAgCAIAgCAIAgCAIAgCAIAgCAIAgCAIAgCAIAgCAIAgCAIAgCAIAgOL3gayAOdFp1A6u3I+UZxD3r1mS2PgYxW0duR8oziHvTMlsfAZy2jtyPlGcQ96Zktj4DOW0duR8oziHvTMlsfAZy2jtyPlGcQ96Zktj4DOW0duR8oziHvTMlsfAZy2n1lUwmwe0k6gHD2I4SWloYo7l5MhAEBwkla3xiB0kD2rKTeoYnX25HyjOIe9ZzJbHwMZy2jtyPlGcQ96Zktj4DOW0duR8oziHvTMlsfAZy2jtyPlGcQ96Zktj4DOW0duR8oziHvTMlsfAZy2jtyPlGcQ96Zktj4DOW05x1DHGzXNJ3Ag+xHGS1oJpnYvJkIAgOuSdrfGc0dJA9qyk3qRjFHDtyPlGcQ96zmS2PgM5bR25HyjOIe9MyWx8BnLaO3I+UZxD3pmS2PgM5bR25HyjOIe9MyWx8BnLaO3I+UZxD3pmS2PgM5bR25HyjOIe9MyWx8BnLadkUzXeK4OtrsQfYsOLWtBNPUc1gyEAQHU+pY3xntHS4BZUZPUjGKOPbkfKM4h71nMlsfAZy2jtyPlGcQ96Zktj4DOW0duR8oziHvTMlsfAZy2jtyPlGcQ96Zktj4DOW0duR8oziHvTMlsfAZy2jtyPlGcQ96Zktj4DOW07Y5A4XaQRvBv6wsNNaGZTxOSwAgCA6XVUY1vYP5gvShJ9jMYo+duR8oziHvTMlsfAZy2jtyPlGcQ96Zktj4DOW0duR8oziHvTMlsfAZy2jtyPlGcQ96Zktj4DOW0duR8oziHvTMlsfAZy2jtyPlGcQ96Zktj4DOW0dux8ozib70+jnsYxR3ryZOqpqGRMc+Rwaxou5xNgANpK9RjKclGKxbMNpLFmTY1ZUZHksoB2Nmrszhd7udrToaOm56F1NlkGEUpXGl7Fq8X2+GjvKytfN6IcTPq2tknOdNI+Q73uLvaV0FOlCmsIRS7lgQJVJS1s8+aNy2YnnFjNG5MRixmjcmIxYzRuTEYsZo3JiMWT+KeKU2EX2jAbG0+HM4eC3mA8p3MOuygX2UqdpH2tL7F+9S/aJFChOq9GrabZi3inTUDbQsBfbwpXAF7v5tg5hYLi7u/r3TxqPRs7EXFKjCmtBOKGbTx4XwpFSROlneGMbt2k7A0ayTuC20KFSvNQprFnmc1BYyMexlyl1NQS2mvTxbCPnHDnf5PQ3VvK62zyHRpe1V9qXlw7fHgVNa9nLRDQik1EzpDnSOc9x2uJcfSVdQhGCwisO7QQ3JvS2deaNy94mMWM0bkxGLGaNyYjFjNG5MRixmjcmIxZb8SsQpa+0kl4qfz7eE/mjB/MdHSqfKOV4W3sR0z2bO/lr7iZb2sqml6EbPgTAdPRMzKaNrBtIHhOO9ztbj0rkLi6q3Es6rLH4dxbQpxgsIokVHPZD4zYyQYPjz5zpN8yMeM8jcN2q5OgKXaWVW6nm013vsRqq1o01jIx3GHKBWVZIa8wR7GRkg/zSCzj6hzLrrTI9tQWLWc9r+C1epU1bypPVoRVHnON3aSdp0n0lWqSSwRGbbOOaNyziYxYzRuTEYsZo3JiMWM0bkxGLGaExGLNDxJyauqA2atBjiOlsWp7xvd5jfWebWeeyjltUsadDTLb2Lu2+neWFvZuXtT1Gt4PoIqdgjgjbGwamtAA6dGs865WpVnVlnTbb3lnGKisEelaz0VjHHHSHBwzT8pO4XbEDaw8558lvrOzmsbDJtW7eK0R7Xy2kevcRpLeZBhzHOsrCeySuYzk4yWNtuNtLv5iV11tky2oL2Y4va9L5LwKqpdVJ9pXiL61YEfFjNG5MRixmjcmIxYzRuTEYsZo3JiMWco4s4gNbckgAAXJJ0AADWVhyUVi3oMrF6EaribkwaAJcIAE6CKfYPxCNZ+yNG++octlDLsnjC30L83LZ369mBaULPD2qnA02CFrGhrGhrWiwa0AADcANAXNyk5PFvFk9JLQjmsGSj465Qo6ImKACWcaDp8CM/aI8Z32R1kK5ydkedyvpKnsw833cyHcXap6FpZk+GMZaqrJM8z3A+QDmsHQxth1611VvY29BYU4rv1viyrncVJ62RGaFMxNWLGaNyYjFjNG5MRixmjcmIxYzRuTEYs9FBQPnkbHCwve42DQNP8AwOc6AtdWtGlBzm8Ej1CMpvCJsWJ+TWGmAkqw2abXmkXYw8wPjHnPUNq5C/y1VrYxpezHzfLu4lvQtFDTLSy89rt81voCpc5kvNR04TwjFTRulneGMbrJ9QA1knYBpXqjRnWmoU1i2YnNQWMjD8ecdZMIOzGXZTtN2s2uI1OfbbuGoc50rtMm5LharOlpnt2blzKe5unU0LUVNWxDCAIAgCAIZLniRiHLXFskwdHTa87U6TmYN32tW6+ymyjleFunCnpn5Lv5cSZb2jqaZajbKGjjgjbHC0MY0Wa0ah/zzrjalSVSTnN4t9pcRiorBHevBkisYsYIKCIyTut5rBpc87mj99Q2qTa2lW5nmU13vsXea6tWNNYyMJxqxmmwjLnymzG3zIh4rB+7t59g0LuLGwp2kM2OlvW9vy3FJWryqvFkIppoCAIAgCAJiZwNIxFyculLZ65pbHrbAdDn88g8lv2dZ22GvnMp5aUU6Vu8X2y2d2/f2FjbWePtT4GusYGgAAAAWAGgADUANy5THHSy0PqArmOGN8ODmeFZ8zh4EIOk/acfJbz7disLDJ1W7lo0R7Xy2v8AbNFe4jSWnXsMKwzhaWsldNO7Oe7qDRsa0bGi+r2nSu3tranb01TprBeu9lJUqSqSzpHhW81hAEAQBAc4YnPcGsaXOcbBrQSSdwA0krEpRinKTwSPSTbwRrmIWTsQ5s9aAZRpZDoIYdjnbHP5tQ5zq5LKeWXVxpUH7Pa9vdsXm+7Xa21mo+1PWaOufJ4QFJx6x9jogYoCJKnVbW2Lnfvd9n0223GTckzuWpz0Q833cyJcXSp6FrMUq6l8r3SSOL3vN3OOkkrs6dONOKjFYJdhTSk5PFnUvZ5CAIAgCA9ODsHy1EgjgY6R7tTR7SdQHOdC11q1OjDPqPBHuEJTeEUbZiLiNHQASS2kqSPG8mO+trL7d7vYuLyllSd08yOiHr38i5t7VUli9ZcVUkoIDM8fsogZnU9C4F+p841N3tjO132tQ2adXR5MyM54Va60dkdu97t3aV9zd4ezDiZMTfSdJO1dWlhqKpvE+IYCAIAgCAk8AYBnrpOx07M4+U46GsG9ztnRrOwFRrq8pW0M6o/DtfcbaVGVR4RNzxQxUhwdHZnhSuHhykaXcw81vN6blcRfX9S7njLQlqWzm95dUaEaSwWssCgm8IDMsP4DFc/PqJ5zbxWBzAxn3W5nr1866K1uurRzacI73pxfe8SvqU/pHjJsi+4Kn5SbiZ8Cl/W9bYvPmauqw3juCp+Um4mfAn1vW2Lz5jqsN47gqflJuJnwJ9b1ti8+Y6rDeO4Kn5SbiZ8CfW9bYvPmOqw3juCp+Um4mfAn1vW2Lz5jqsN530eTyme4AyT9To/gWqplqvFYqMfPmZjaU2+0uOB8n9DTEOEXZHDU6U5/Xm+LfqVTcZXuq3suWC3aPPX5kyna0oaUi0qtJAQHRXSFsb3N1hpI6bL3TSckmYk8FiZhhPFRlVIZZ56iR52lzNA3ABlmjmC6WjlCVCOZThFLx5ldOipvGTZ5O4Kn5SbiZ8C2/W9bYvPmeOqw3juCp+Um4mfAn1vW2Lz5jqsN47gqflJuJnwJ9b1ti8+Y6rDeO4Kn5SbiZ8CfW9bYvPmOqw3juCp+Um4mfAn1vW2Lz5jqsN57MG5OKWR1nST9To/gWitluvHUo8HzPULOm9pdsCYm0VGQ6KEF41SPJe4c4LtDeoBU9xlK5uFhOWjYtC8tfiTadvThpSJ9QTcEBH4elc2F3Y3FjiQM4AEi+0ZwIv0grdbxi6izlitn/o11G1HQZlUYlQyOL5Jqh73G7nOewknnJYukhlSpCKjGMUlufMr5W8ZPFtnX3BU/KTcTPgXv63rbF58zHVYbx3BU/KTcTPgT63rbF58x1WG8dwVPyk3Ez4E+t62xefMdVhvHcFT8pNxM+BPretsXnzHVYbx3BU/KTcTPgT63rbF58x1WG8k8EZNKSQ3e+c22ZzAD6GX9ai18uXEdCUeD5myFnTevEvGBMWqWi+jxNa61i83c4jdnuubc2pU1xe17j72Te7s4aibTowp+6iWUU2BAQWNheYwxkr4s+4L480OsLaA4g5uvWNPOplnmqedKKeHY9XwNNbHDBMzw4h050mSe5+0z4F0H1tWX9MfPmQHawe0+dwVPyk3Ez4Fn63rbF58x1WG8dwVPyk3Ez4E+t62xefMdVhvHcFT8pNxM+BPretsXnzHVYbx3BU/KTcTPgT63rbF58x1WG8dwVPyk3Ez4E+t62xefMdVhvJvA+TKjd4T3Tv8Asl7QP6Wg+tQa+XrlaIqK8ObaN1OypvSy8YJwPBSNzKeJsY22Gk87nHS49JVNWuKteWdUk2yZCnGCwij3LSewgKnjrTun+R7NLHGWguEZa3OuSLOcWk20agQDturPJ840n9JmpvHRj2d2kjV05ezjoKV3BU/KTcTPgV19b1ti8+ZD6rDeO4Kn5SbiZ8CfW9bYvPmOqw3juCp+Um4mfAn1vW2Lz5jqsN47gqflJuJnwJ9b1ti8+Y6rDeO4Kn5SbiZ8CfW9bYvPmOqw3n0Yg0/KTcTPgWHlislqj58x1WG8seCMmVCAHP7LJts94A/oDSq6vl26lojgu5c8SRTsqWtl1oaKOBgZCxsbBqa0ADpsNvOqepUnUlnTbb2slxiorBI9C8HoIA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7" descr="data:image/jpeg;base64,/9j/4AAQSkZJRgABAQAAAQABAAD/2wCEAAkGBxMQEhUUEBQVFRQUFRgXGBQYFxgZHRgZGRYYFxkYGBUYHiggGhomGxQUITEjJSkrLjAuFx8zODMsNyguLisBCgoKDg0OGxAQGzAmICYsLCwvLSwvNy00LSwsLCwsLCwsLCwwLCwsLywsLCwsLCw0LCwsLCwsLCwsLCwsLCwsLP/AABEIAHQBsQMBEQACEQEDEQH/xAAcAAEAAwADAQEAAAAAAAAAAAAABQYHAgMEAQj/xABMEAABAwIACQQNCgUDBAMAAAABAAIDBBEFBgcSITFBUZJTYXGBExQWFyIyQlKRobHR0iMzNDVicnOys8FDgqLC04OT4RUkRPBUdMP/xAAbAQEAAgMBAQAAAAAAAAAAAAAABAUBAwYCB//EAEERAAIBAgEIBwQIBgICAwAAAAABAgMEEQUSITFRYZHRBhRBcYGhsSIyweETFRYzNFJy8CM1QoKy0kNikvEkU6L/2gAMAwEAAhEDEQA/ALfj/jjUUFQyOARlroWvOc0k3L3t1hw0WaFEuK04SwidRkTI1ve0JVKreKlhoe5PY9pWe+fW+bBwO+JaOtVN3D5lx9lrLbLiuQ759b5sHA74k61U3cPmPstZbZcVyHfPrfNg4HfEnWqm7h8x9lrLbLiuQ759b5sHA74k61U3cPmPstZbZcVyHfPrfNg4HfEnWqm7h8x9lrLbLiuQ759b5sHA74k61U3cPmPstZbZcVyHfPrfNg4HfEnWqm7h8x9lrLbLiuQ759b5sHA74k61U3cPmPstZbZcVyHfPrfNg4HfEnWqm7h8x9lrLbLiuQ759b5sHA74k61U3cPmPstZbZcVyNCxCw3LXUxlmzc7sjm+CCBYBp1EnT4RUyhUc44s5XLVjTs7j6Knjhgnp8e48GUDD1XQdjkg7GYnnNOcwktfYkaQ4XBAPCV4uKk4YOOok5EsLW9cqdXFSWnQ9a4dj9Smd8+t82Dgd8SjdaqbuHzOh+y1ltlxXId8+t82Dgd8SdaqbuHzH2WstsuK5Dvn1vmwcDviTrVTdw+Y+y1ltlxXId8+t82Dgd8SdaqbuHzH2WstsuK5Dvn1vmwcDviTrVTdw+Y+y1ltlxXId8+t82Dgd8SdaqbuHzH2WstsuK5Dvn1vmwcDviTrVTdw+Y+y1ltlxXI0vEzCr6ykjmlzc95ffNFh4L3NGgk7AFNozc4KTOQyraQtbqVGnjgsNe9Jk2tpXHjwrhSGljMk7wxo2nWTuaBpJ5gvMpqKxkb7e2q3E/o6UcX+9ewzjDeVN5JFHEGjz5NJPQwGw6yVCndv+lcTrbTorHDG4li9keb5IqdZjfXS+NUyDmYcz8llodao9bL2lkaxpe7SXjp9cSNkwlM7xpZD0vcfaV4bb7fMlxtaMfdgl4I4NrJBqkeOhzvemk9uhTeuK4I9EWHKpni1E46JX+9ZU5LU3xNMrC1l71OL/tXIlKXHqvj1VDnDc9rXesi/rXtV6i7SFUyDYT/48O5tE7QZVZ2/PwxvG9pcw+vOB9AW1Xc1rWJWV+ilB/dTa79PI0LFbGJmEIjJG1zM1+YQ62vNDtBB0jwgplKqqixRyuUcn1LGqqc2nisdHivgTK2EAIAgIHDuN1JR3Esl3j+GzwndYGhvWQtU60Ia2WVlkm6u9NOOja9C+fhiUfCmVWVxtTQsYPOkJceFtgD1lRZXcn7qOktuilNaa8290dHm8cfIrdXjxXya6hzRuYGt9gutLr1H2lvSyFYU9VPHvxfroIyTDVS7xqic9Mrz+68OUn2viTI2NtHVTj/4rkcP+qT8tL/uO96xi9vme+qUPyR4I5swzUt1VEw6JXj91nOltfE8ysbaWunH/wAVyPbTY4V0fi1Mv8xD/wA4K9KrUWqTI1TI1jU10l4aPTA2DEXCUlVRxyzHOe4vBIAGp5A0DRqCsKE3OCbOByxa07a7lSpLBLDzWJYFuKwICNw1h2no251RIG31N1ud91o0np1LxOpGHvMl2ljXupZtGOPou96igYYyquNxSQgDz5Tc8DTo9JUSd2/6VxOoteiq13E/CPN8iq1uO1fLe9Q5oOxlmW62i/rWh1qj7S7o5DsaWqmn36fXQRj8MVDvGnmPTI8/utec9r4kxWVvHVTj/wCK5HFuFZxqmlH+o/3pi9r4mXZ271wjwRIUeN1dF4tTKeZxz/z3XtVai1SZGq5HsanvUl4aPTAs+CMqczSBVRNkb5zPAd02N2n1LdG7kveWJS3XRWlLTQk09j0rjrXmaFgHGSnrReB4LhrYdDh0tOznFwpkKsJ6mcpeZOuLN4VY6Ox9j8f2yXWwhBAEBj2WH6bH/wDXb+pKq+799dx33RX8HL9b/wAYlGa0k2AuTqA9yi4nSykorFkrS4sVkviU03SWFo9LrL2qc3qiyDUyrZ0/eqx44+mJIRYgYQd/At0vj+Je1b1H2EWXSDJ6/wCTyfI8eHcVqmia19Q1rQ52aLOa7Ta+zoXmdOcPeJFnlW2vJuFF4tLHVgQq1liEBacH4g1k8TJYxGWyNDm3fY2O8ELdGhUksUUdbpBaUasqU8cU8NXzOM+IGEGfwc77r2H+5Hb1F2HqHSCwl/Xh3p8iIrcBVUFzLBK0DW4sdbiAstbhJa0ydRyha1tFOpFvZjp4ayOXnEl4mzZIvoJ/Gf8AlYrC09zxPn3Sf8av0r1Z6sqLAcHSE+S6Mjp7I0ewlZuvu+Bo6Otq/gtql6MxBVx9JCAsGCMTKuqibLCxpY64BL2jUSDoJ3hbYUZzWMSpustWltVdKo3it23Se3vc1/Js/wBxnvXrq1XYR/tJYfmfBnmmxCwg3/xyfuvYfVnXWHQqLsNscv5Pl/ycU+RFVuBamG/ZYJWAayWOtxWstbhKOtMnUb62raKdSL8fhrI9eSUbnkx+rYemT9V6srX7pePqfNukP8wn/b/iiyVdS2JjpHmzWNLnHcALn2Le2ksWVFOnKpNQjrbwXiYBjPh+SvmMkhIaLiNmxjd3SdFztPUqqpUc5Ys+o5NyfTsqKhHX2va+WwiFrLAtWLWIdTWtEmiKI6nvuS4b2sGsc5st9OhKax1IosoZft7STpr2pLsXZ3st9PkpgA+Unlcd7Qxo9BDvat6s12tlDPpXcN+xTiu/F8jm/JVTeTNODzlh/tCz1OO1nldK7rthHz5kdWZJ3aew1IO4PYR6XNJ9i8OzfYyZS6WL/kpcH8GviVnCuIldTgkxdkaPKiOf/T43qWmVCpHWuBb22X7Ku8M7Nf8A20eerzK04WNjoI1jctJcpprFGvZHPokv45/TYp9n7r7zg+lX4qH6Piy+qWcwdVTUNja58jg1rQSXE2AA2krDaSxZ6hCU5KEVi3qRkmN2UOScmOkJii1GTU94/sb6+jUq+rcuWiOhHdZL6O06KVS5WdLZ2Lm/L1KISox06SWoIZJjAeK9VWaYIyWco7wWcR19V1shSnP3UV15lW1tNFSWnYtL4dnjgW+jyTyEDs1Qxp2hjC7+pxb7FIVpLtZQ1elkE/4dJvveHksfU9cmSZlvBqXA88YI9AcFnqf/AG8jQullTHTSXH5EPhPJdVRgmF8cwGzSxx6Abj1rXK1mtWkn2/Sm2m8KsXHzXPyKZXUUkDyyZjmPHkuFj0jeOcKO008GdDRr060c+nJNbUbTkv8Aq6L70n6jlY2v3a8fU+edIv5hPuj6ItakFIUfHrHoUl4aazp/KcdLY+ra/m2bdyi17jM9mOv0OiyNkN3f8Wtoh2bZclv4bTIquqfM8vlc573a3ONyf+OZQG23izvaNGFGKhTWCXYjpWDaWbF3EeqrAHgCKI6RI+4uN7WjSenQOdbqdCc9Opbykv8ALttaNwxzpbF2d77PUt9PkoiA+UqJHH7LWtHoN1IVmu2RRT6WVm/YppLe2+R012ScW+QqDfdIy9/5mnR6CsOz2S4myj0slj/Fp8H8HzRRsPYuVFC607LAmzZBpa7odv5jYqLOnKHvI6Sxynb3ixpS09qeteBErwWB2U07o3B8bi17TcOabEHmIWdWlHipThUi4TWKfYzX8Qcd+27QVBAnA8F2oSga9Gx9tJG3WNwsKFfP9mWs4DLWRHaP6Wj7n+Py2Pwe0vCknOhAVnDuJsNbUtnqHOLWRNYIgc25DnuJc4abeGNAtq1rTOhGcsZFvZ5YrWdu6NFJNtvHX2JaFq7N5N4PwXDTi0ETIx9loF+k6ytkYRjqRXVrmtXeNWTfez1r0aQgM+yy/R4fxT+QqHeao9/wOp6KfiKn6fijJVBO7CyD9AYkfQKb8Jqs7f7qPcfLMr/jqv6mTa3FcEBD4XxYpKq/ZoWlx8tozXcTdJ61qnRhPWida5SurZ/w5vDZrXBnzFbAAoInRMeXtMjntJGkAhosbaCfBOnQs0qf0ccDOUb+V7VVWSweCTw8eZHZT/q6bpj/AFWLXdfdvw9SX0e/mEP7v8WYcq0+lBAbhkv+rovvSfqOVla/d8fU+bdIv5hPuj/ii1qQUgQBAQ2GMVqSqB7LC3OPltGa7iGvrutU6MJ60T7XKd1bfdzeGx6VwZ3YuYIFFA2Bri9rC8hxFjZzy4A22i9upZpwzI5prvrt3dd1pLBvDySRC5Uqgswe8D+I9jOrOzj+Wy13Twplj0dpqd9FvsTflh8TEVWn0g5wZuc3P8W4zui+n1IeKmdmvN14aO8/SlOWljTHbMzRm21ZttFuayuVhhoPkElJSedr7e87Fk8hAEAQEJjDirTVw+VYA+2iVuh46/KHMbrVUoxnrLCxypc2b/hy0bHq+XgeXEXF99BHLE8hwMxc148ppYwaRsNwdC80KTppp7TdljKEL6pCpFYezg1seL4llW8qTG8pWNJqZTTxO+RiNnW/iPGsne0HQOs7rV1xVz3mrUjv+j+SlQpqvUXty1blzfbu0bSkKMdKEBo+T7EVsrW1NW27DYxxHU4bHv5jsG3boUuhb53tS4HH5by7KnJ29u9K0OWzct+1+BqbGAAAAADQANnQFPOMbxeLPqGAgCAj8N4FhrIzHOwOGw6nNO9rth/9K8TpxmsJEq0vK1rPPpPB+T70dOK+B+0qcQZ2eGueQ7VcOeXC432KxSp/RxzT3lC863XdbDDFLRvSwI7H/GPtGn8A/LS3bHzec+3NcdZC816uZHRrZKyLk7rtxhL3I6X8F4+mJhj3kkkkkk3JOkknWSdpVWfS4xUVgj4h6NCyZ4oNn/7qobeMG0bDqcQbFzhtaCCLbSDu0yrejne1LUcn0hyvKl/8ai8H/U9m5b36GsqwOHCAIDprKRkzHRytD2OFi0jQViSUlgz3SqzpTU4PBrtMLx2xbOD580XMUl3RuO4a2nnFx1EKrrUvo5YdnYfSsj5TV9RxfvrRJfHuZXlqLc5wyuY4OYS1zSHNcNYINwR1rOrUeKkIzi4yWKehm/YoYcFdTMl0Z/iyAbHjX1G4I5iFaUamfDE+XZTsnZ3MqXZrXc+WomltK8IAgCAIDPssv0eH8U/kKh3mqPf8Dqein4ip+n4oyVQTuwshn6AxI+gU34TVZ2/3Ue4+WZX/AB1X9TJtbiuCAIAgKrlP+rpumP8AVYo9192/D1Lro9/MIf3f4sw5Vp9KCA3DJf8AV0X3pP1HKytfu+PqfNukX8wn3R/xRa1IKQIDpiq43OLGvY57RctDgSBqBIGkLCkm8D3KlOMVJxeD7cDuWTwEBU8qFKZMHyEC/Y3MfbmDrH0BxPUo90saZd9Hqqp30ce1NeXyMQVafSQgLDi9jnVUQzI3B8fJvFwPum929ANuZbadacNC1FRfZEtbt50lhLatHHsfqXKhysMPz9O5vOx4d6nBtvSpCvNqOfrdE6i+6qJ96w9MSapco9A/W97L+cx3tbcLarqmyuqdHL+GqKfc18cCZo8ZKSawjqIiTqGeAeE2K2RrU5amivq5Ou6WmdOSXd8dRK3WwhhAEBBY74VNJRSyNNnkZjDuc/wQR0XJ6lqrzzINljkm1VzdwpvVji+5afPUYCqo+phATmJeB+3KuONwuwHPf9xukjrNm/zLZShnzSKzLF51W0lUWvUu98tfgb80WFhoA2K2Pl2s+oAgCAIAgCAwzKThQ1FdIAfAh+SaOdvjnpziR1BVlxLOqPdoPpHR61+gsot65e0/HV5epV1oLw7qGmM0jI265HtYOlzg0e1ZSbeCNVeqqVOVR6km+CxP0dQ0jYY2RxizWNDQOYCyuIpRWCPklWrKrN1Ja28X4nesmsIAgCArOUXBQqKGXR4UQ7K0/cF3DrbnBaLiGdTe7SW+Q7p0L2GyXsvx1eeBhSrD6aEBoeRzCBbNNAToezsg+8wgH0hw4VLtJYScTkulVunShWWtPDwen4eZrCnnEBAEAQBAZ9ll+jw/in8hUO81R7/gdT0U/EVP0/FGSqCd2FkM/QGJH0Cm/CarO3+6j3HyzK/46r+pk2txXBAEAQFVyn/V03TH+qxR7r7t+HqXXR7+YQ/u/wAWYcq0+lBAeymwtURNzY55WNGprZHtAvpOgGy9KUlqZGqWdvUlnTpxb2tJnYcPVX/yZ/8Adk96Z0tr4nn6vtf/AKo/+K5HmnrZZNEkj3D7TnH2leXp1m2FvShphFLuSRf8jHztR+Gz8xUqz959xy/Sz7ul3v0RqqsDiQgOuohbI1zHgFrgWuB1EEWIPUUax0M9RnKElKLwa0owvHHFOWgkJALoCfAk3X1NfucPX6hVVaTpvcfSck5XpXsEm8JrWvit3oVxai5CAIAgCA9+DMNVFMfkJns5g45vWw+CfQvUZSj7rwIlxY29wv4sE/XjrL9i3lPNwyuaLauzMGrnez92+hSqd29U+Jy9/wBF8E52r/tfwfPiaXBM17Q5jg5rgCHA3BB1EEawpyeOlHISjKEnGSwa1ooGWWe0EDPOlLuFtv71DvHoS3nUdFKeNepLZHDi/kZMoJ3QQGi5GYQZqh+1sbGjoc4k/kCl2i9p9xyPSybVOnHsbb4L5mrKecSEAQBAEAQBAfmqtn7JI958t7ncTif3VLjjpPr9Cn9HTjDYkuCOlDaWHJ7EHYRpwfOceGNzh7Fto/eRKjLsnHJ9VrYvNpG9K1PmQQBAEAQHXURh7XNOpzSD0EWWHqPUZOMk12H5nCpVqPsR9WQWjJlIRhGEDyhID0diefa0LdbvCqik6RRTyfN7M3/JL4m43VofNTkhkIAgCAz7LL9Hh/FP5Cod5qj3/A6nop+Iqfp+KMlUE7sLIZ+gMSPoFN+E1Wdv91HuPlmV/wAdV/UybW4rggCAICq5T/q6bpj/AFWKPdfdvw9S66PfzCH93+LMOVafSggL3irk/bW0zJzO5hcXDNDAbZri3XcblJpW/wBJHOxOYyl0glZ3MqKp44Yacdqx2Eq/JK3yaojpiB/vC2dT/wC3kQl0tl20v/18jzT5J5B4lSx33oy32OK8uzlt8jbDpZD+qk13PH4Im8nuKs+D5ZjNmFr2NDXMdfU46wQCNa20KMqcm2VuW8rUL6nBU8U03jj+2XlSjnAgCA4yRhwIcAQRYgi4I3EHWhlNxeK0Mp+F8m9HNcxh0Dj5h8HgdoA5hZRpWsHq0F9a9I7yisJNTW/XxXxxKtW5KqhvzM0T/vBzD6s4etaHaTWpl1R6V0H95BruwfIharEHCDP4OcN7XsPqvf1LW6FRdhY0+kFhP+vDvT5YeZD1eBqmK/ZYJmAbXRuA9NrLW4yWtMsKd9bVPcqRfc0eBecSUfUAQGi5JcPlshpJD4DwXR38lw0uaOYi56Qd6l2tTB5j8DkOk+T4uCuoLStEu7sfhq/9EjlmhvDA/wA2RzeJt/7F7vFoiyL0TnhWqR2pPg/mZSoJ3IQF+yO1YbUyxn+JFcdLHavQ4nqUq0eE2t3ocr0qpN28KmyXqvka6rA4UIAgCAIAgCA/NVbT9ikew+Q9zeFxH7Klww0H1+hU+kpxntSfFHShtJzEapEVfTOOrsmbxgsHrctlJ4VIveVmWaTqWNWK2Y8Hj8Df1bHy4IAgCAIDzYSqhDDJI7VGxzj/ACtJ/ZeZPBNm2hTdWrGmu1pcWfmwKnWo+vn1AW/JVTZ+EGu5OOR/pHY//wBFItljURQdJauZYuP5ml8fgbXZWR86PqAIAgCAz7LL9Hh/FP5Cod5qj3/A6nop+Iqfp+KMlUE7sLIZ+gMSPoFN+E1Wdv8AdR7j5Zlf8dV/UybW4rggCAICq5T/AKum6Y/1WKPdfdvw9S66PfzCH93+LMOVafSggNwyX/V0X3pP1HKytfu+PqfNukX8wn3R/wAUWtSCkCAIAgCAIAgCAIAgCAicLYtUtUCJoWEnywM1w6HtsVrnShPWibbZRubZ/wAKbW7WuD0GO47YrHB8oDXF8Ulyxx16NbXW0XFxp23VfWpOm9x32R8qq/pvFYSjrXo0VxaS5JjE6UsrqYjlmDqcc0+olbKXvx7yuytBTsqqf5X5aTYsfcFGqopWNF3tAkaN5ZpsOcjOHWrCvDOpvicBka6VteQm9T0PufzwZgqqz6gEB7cCYSdSzxzM0mN17bwdDh1tJHWvUZOMlJEW9tY3NCVGXavPsfgz9C4NrmVETJYjnMeAQf2O4g6COZW0ZKSxR8qr0Z0Kjp1Fg1oPSvRqCAIAgCA+AoDDcpOCzT10ht4M3yrf5vG684OPWFV3Ec2o9+k+kdH7pVrKKb0x9l+GryKutJeHKN5aQWmxBBB3EaQUPMoqScXqZ+hcWsLtrKaOZutw8Iea8aHN9PqsrenNTipHyi+tJWlxKlLs1b12PgSi9kQIAgCAo+VbDYhpuwNPyk+jojBBces2b1ncot1PCObtOi6N2TrXP0zXsw9ezhr4GOKvPoQQGs5IMElkMlQ4aZTms+6y9z1uJH8qn2kME5bThOlF2p1o0I/06X3vkvU0JSzlggCAIAgM+yy/R4fxT+QqHeao9/wOp6KfiKn6fijJVBO7CyD9AYkfQKb8Jqs7f7qPcfLMr/jqv6mTa3FcEAQBAVXKf9XTdMf6rFHuvu34epddHv5hD+7/ABZhyrT6UEBt+TBw/wCnRaR40n6jlY2v3fH1Pm3SH+YT/t9EWrPG8KSUuDPjpWjWQOsLGKCi3qR46nDVNH85PC3pkaPVdeXUgtbRIp2dxU9ynJ9yZBYRyh0MV82QykbI2k/1GzfWtUrqmtTxLKh0evquuOat7+Gl+RX8G4/zVtbBFGwRQuk0i+c5wsdBdqA1Gw9JWqNzKc0ksEWlx0fpWlnUqzedJLR2JauP70FyxxrHwUU0sTs17GgtOg2Oe3YdCkVpONNtHP5Lowr3dOnUWKb08GVXF7KfG+za1vY3cowEtPS3xm9V+paKd2v60Xd90Yqw9q2ectj18dT8i90VfFO3OhkZI3e1wPptqUqMlJYxeJzVahUoyzakWnvWB6V6NQQBAEBlmV3DMUhjp4yHPjcXvI05ptYNvv0kkcwUG7mm1Fdh2nRazqQz68lgmsFv06/3vM3UM7AseTyiM1fDYaGEyOO4MFweLNHWttCONRFPl6uqVjPa/ZXj8sTeFanzMxfKNioaWUzxN+QkN9H8N51tO5pOkejdetuKOY85amfQcgZVVxSVGo/bj5rmu3iUxRzowgLJifjfLg91rZ8Ljd0d9R85h2O9R9Y3Uqzp9xTZVyPTvo46prU/g93obBgPGWmrBeCQF22M6HjpafaLhWEKsJ6mcDd5OubR4VY6NutcSXWwhBAcZJA0EuIAGsk2A6SUMpNvBFHxoyjwwAspCJpdWcPm28+d5fVo51FqXUVohpfkdHk7o5XrtSr+zHZ2vw7PHgfclNZJPFUSTOL3unuXHb4DfQOZYtZOWc3tMdJKFOhVp06awSjq8WSWP+Lnb1P4A+Wiu6Pn85l+ew6wFsr0s+OjWiHkbKPUq+Mvclofwfh6YmGPYWkhwIIJBBFiCNBBB1FVh9LjJSWK1HxD0WTErGp2D5DcF0L/AB2DYdj27M4esdRG6jVdN7imyvkmN9T0aJrU/g93obXgvCkVTGJIHh7TtGzmcNbTzFWUJxmsYnzq4tqtvP6OrHB/vVtPYvRpCAgsZ8aYKBl5HZ0hHgxA+EenzW859a1VasaevXsLHJ+TK97PCmsI9snqXN7jDsNYVkq5nTTG7nbNjQNTWjYAqyc3N5zPpNnaU7WkqVPUvN7XvPEvJKJvFLF19fMGNuGNsZH+a3m+0dNh7itlKm6ksEVmVMpQsqOe9Mn7q2vku03ukp2xMayMZrGANaBsA0BWqSSwR8xqVJVJOc3i3pZ2rJ4CAIAgCAzTLPVDNp4vKJe88wADR6ST6CoV4/dR1/ROk8+pU7MEviZeoR2oQG75O6oSYPgtrYCwjcWuI9lj1qztnjTR8xy5SdO+qY9rx4osi3lSEAQBAU7KtUhlA5p1ySMaB0HPPqYo12/4eG8vujdNyvlJf0pvyw+Jiqrj6MEB8smCAsmCAssYIBZwGB9QE9iH9YU33/7StlH7yPeVeW/wFXu+KNcygfV1R9wfnarC4+6kcHkT8fS7/gzBVVn1A7KeofG7Ojc5jvOaS0+kIa50oVFmzSa36Sfo8ea+KwFQ5wGx7Wvv0lwv61tVeou0q6uQbGp/x4dza9NHkSUeU+tGsQHpY79nBe1dVN3AhvovZvtlxXI5Oyo1vmQDnzH/ALvWetVN378TH2Ws/wA0uK5EThPHauqAQ+YtafJjAZ62+EesrXKtUlrZOt8h2VB4qGL2vT66PIry1FvgdtLTPle1kbS97jYNAuSVlJt4I11asKUHObwS7WbZiFir2hETJYzyWzyNIaBqYD7TtPQFZUKP0a06z5xlnKrvquEfcjq37+W7vLUt5THXU07ZGuZI0Oa4WLSLgg7CFhpNYM9QnKElKLwa1MyjGvJvJETJRXkj19iJ8Nv3SfHHr6VAq2zjphpR2+TOkkJpQutD/N2Pv2encUCRhaS1wIINiCLEHcQdSinUxkpLOi8UfEPQBtpGsbUMNJ6GTFJjTWxCzKmW24uzh6HXXtVJrVJkCrkqyq6ZUl4LD0wPS7HjCB/8l/CwesNXr6ap+Y0rIVgv+NcXzImuwpPP89LJJzOe4jqBNgtcm5a3iTqNpQo/dQS7lgeRYJBreRv6NN+N/Y1TrPVLvOE6V/iIfp+LNAUw5YpWO+Iray80FmT7b+LJ97c7n9O8Rq1vn+1HX6nQZIy5Oz/hVdMPOPdu3cDIsI4Plp3mOdjo3jY4esHURzhV8ouLwZ3tvc0riGfSlit370HmWDeeihrpYHZ0Mj43b2kj021jmKym08Uaa1vSrxzasVJb1iWOmyi17BYyNfzujbf+kBblcVV2lRPo5YSeKi13N/HE6a7HyvlBBmzAdjGtb/UBnetYdeo+090cgWNN45mPe2/LV5FclkLiXOJc46SSbk9JOtaS4jCMVhFYI4Iei2Yr4i1FYWueDDDrL3DS4fYbt6TYdOpb6dCU9OpFDlHL1vapxg86exal3v4a+42LA2CYqSIRQNzWjTzuO1zjtKsYQUFgjgbq6q3NR1Krxf70I9y9EcIAgCAIAgKnhvEKCsmdNNLUFzrCwdGA0DU1oLDYe9R528Zyzm3+/Au7PL1e0pKlThHBbni3tek8Hero+VqOKP8Axrz1SG1+XIlfam8/LDg/9h3q6Plajij/AMax1SG1+XIfam8/LDg/9iexZxWjwfniGSZzX2JY8sIuPKGa0EG2j/0LdSoqnjg2VmUMp1L5p1IxTXak1o2a2Tq2laEAQBAV7GXFCLCDmunkmAYCGsY5gaL6zYsJubDbsC01aKqPFtlpk/K1Wxi1SjF46208fVEL3q6Plajij/xrX1SG1+XIsftTeflhwf8AsO9XR8rUcUf+NOqQ2vy5D7U3n5YcH/sO9XR8rUcUf+NOqQ2vy5D7U3n5YcH/ALDvV0fK1HFH/jTqkNr8uQ+1N5+WHB/7DvV0fK1HFH/jTqkNr8uQ+1N5+WHB/wCw71dHytRxR/406pDa/LkPtTeflhwf+w71dHytRxR/406pDa/LkPtTeflhwf8AsezBGTulppmTRyTl0ZuA5zCNVtIDAdu9ZhbRjJSTf78CPddIbm5oypTjHB6NCfMtNZSMmY6OVocxwsWnUdqkNKSwZTUqs6U1ODwa7Sn1+TGjk0xmSI7muzh6Hgn1qNK0g9WgvaHSa8honhLvWHph6EFU5J3j5upaeZ0ZHrBK1uzl2Ms6fSyH9dJ+Dx+CI2XJfWjU6F387h7WrW7WpuJkelNm9akvBczzuyb148iM9Ejf3WOrVdnmbV0lsdr4HxuTivP8Ng/1G+9OrVdnmZfSSw/M+DPTBkwrXeM6Fo53uPqDVlWtR7DTPpRZr3VJ+HNk5g3JSwG9RO532Y2hv9Tr+xbY2f5nwKyv0rm1hRppb28fJYepdsDYBp6MWp42svrdrcelx0noUqFOMPdRzt1fXF1LGtLHd2LuWok17IgQBAEBG4XwBTVY/wC4iY86s61nDoeNI9K8Tpwn7yJdtfXFs8aM2t3Zw1FOwjkqhdpgmfHzOAeOgWsfTdRpWa7GX1DpVWjoqwUu7RzRB1OSyqHzcsLhzlzT6M0+1anaTWpos6fSq2fvwkuD+KPIcmtduiP+p/wvPVquxcSQuk1j/wBuB9Zkzrjr7EOl/uCdWq7uJh9J7Jfm4fM9tNkrqD85NE37uc79gvatJ7URqnSu3XuQk+/BcyYoslMI+enkfzMa1ntzlsVmu1kCr0rrP7uml3tv0wLjgHAUNEwsp2kBxzjdxcSbWvp5gNSkU6caawic/eX1a7mp1ni1o1YEmthECA8uEcHRVDcyeNsjdzhe3ODsPOF5lCMlhJG6jcVaEs6lJp7il4UyW077mnkfEfNPyjfXZ3rUaVpH+l4eZ0Fv0ouYaKsVLyfLyK9VZLKpvzcsLxzlzT6LH2rS7Sa1NFtT6VWz9+ElwfxR4zk1rt0f+5/wvPVquxcSQuk1j/24HbFkwrTrMLel5PsaVlWtR7DXLpRZLUpPw+ZMUOSjT8vUaNojZ/c4/stkbN/1PgQK3SzspU/Fv4LmW3A2JdHS2LIs54/iSeG6+8X0A9ACkQoQhpSKK7yxeXOic8FsWhc34tlhW4qwgCAIAgCAIAgCAIAgCAIAgCAIAgCAIAgCAIAgCAIAgCAIAgCAIAgCAIAgCAIAgCAIAgCAIAgCAIAgCAIAgCAIAgCAIAgCAIAgCAIAgOL3gayAOdFp1A6u3I+UZxD3r1mS2PgYxW0duR8oziHvTMlsfAZy2jtyPlGcQ96Zktj4DOW0duR8oziHvTMlsfAZy2jtyPlGcQ96Zktj4DOW0duR8oziHvTMlsfAZy2n1lUwmwe0k6gHD2I4SWloYo7l5MhAEBwkla3xiB0kD2rKTeoYnX25HyjOIe9ZzJbHwMZy2jtyPlGcQ96Zktj4DOW0duR8oziHvTMlsfAZy2jtyPlGcQ96Zktj4DOW0duR8oziHvTMlsfAZy2jtyPlGcQ96Zktj4DOW05x1DHGzXNJ3Ag+xHGS1oJpnYvJkIAgOuSdrfGc0dJA9qyk3qRjFHDtyPlGcQ96zmS2PgM5bR25HyjOIe9MyWx8BnLaO3I+UZxD3pmS2PgM5bR25HyjOIe9MyWx8BnLaO3I+UZxD3pmS2PgM5bR25HyjOIe9MyWx8BnLadkUzXeK4OtrsQfYsOLWtBNPUc1gyEAQHU+pY3xntHS4BZUZPUjGKOPbkfKM4h71nMlsfAZy2jtyPlGcQ96Zktj4DOW0duR8oziHvTMlsfAZy2jtyPlGcQ96Zktj4DOW0duR8oziHvTMlsfAZy2jtyPlGcQ96Zktj4DOW07Y5A4XaQRvBv6wsNNaGZTxOSwAgCA6XVUY1vYP5gvShJ9jMYo+duR8oziHvTMlsfAZy2jtyPlGcQ96Zktj4DOW0duR8oziHvTMlsfAZy2jtyPlGcQ96Zktj4DOW0duR8oziHvTMlsfAZy2jtyPlGcQ96Zktj4DOW0dux8ozib70+jnsYxR3ryZOqpqGRMc+Rwaxou5xNgANpK9RjKclGKxbMNpLFmTY1ZUZHksoB2Nmrszhd7udrToaOm56F1NlkGEUpXGl7Fq8X2+GjvKytfN6IcTPq2tknOdNI+Q73uLvaV0FOlCmsIRS7lgQJVJS1s8+aNy2YnnFjNG5MRixmjcmIxYzRuTEYsZo3JiMWT+KeKU2EX2jAbG0+HM4eC3mA8p3MOuygX2UqdpH2tL7F+9S/aJFChOq9GrabZi3inTUDbQsBfbwpXAF7v5tg5hYLi7u/r3TxqPRs7EXFKjCmtBOKGbTx4XwpFSROlneGMbt2k7A0ayTuC20KFSvNQprFnmc1BYyMexlyl1NQS2mvTxbCPnHDnf5PQ3VvK62zyHRpe1V9qXlw7fHgVNa9nLRDQik1EzpDnSOc9x2uJcfSVdQhGCwisO7QQ3JvS2deaNy94mMWM0bkxGLGaNyYjFjNG5MRixmjcmIxZb8SsQpa+0kl4qfz7eE/mjB/MdHSqfKOV4W3sR0z2bO/lr7iZb2sqml6EbPgTAdPRMzKaNrBtIHhOO9ztbj0rkLi6q3Es6rLH4dxbQpxgsIokVHPZD4zYyQYPjz5zpN8yMeM8jcN2q5OgKXaWVW6nm013vsRqq1o01jIx3GHKBWVZIa8wR7GRkg/zSCzj6hzLrrTI9tQWLWc9r+C1epU1bypPVoRVHnON3aSdp0n0lWqSSwRGbbOOaNyziYxYzRuTEYsZo3JiMWM0bkxGLGaExGLNDxJyauqA2atBjiOlsWp7xvd5jfWebWeeyjltUsadDTLb2Lu2+neWFvZuXtT1Gt4PoIqdgjgjbGwamtAA6dGs865WpVnVlnTbb3lnGKisEelaz0VjHHHSHBwzT8pO4XbEDaw8558lvrOzmsbDJtW7eK0R7Xy2kevcRpLeZBhzHOsrCeySuYzk4yWNtuNtLv5iV11tky2oL2Y4va9L5LwKqpdVJ9pXiL61YEfFjNG5MRixmjcmIxYzRuTEYsZo3JiMWco4s4gNbckgAAXJJ0AADWVhyUVi3oMrF6EaribkwaAJcIAE6CKfYPxCNZ+yNG++octlDLsnjC30L83LZ369mBaULPD2qnA02CFrGhrGhrWiwa0AADcANAXNyk5PFvFk9JLQjmsGSj465Qo6ImKACWcaDp8CM/aI8Z32R1kK5ydkedyvpKnsw833cyHcXap6FpZk+GMZaqrJM8z3A+QDmsHQxth1611VvY29BYU4rv1viyrncVJ62RGaFMxNWLGaNyYjFjNG5MRixmjcmIxYzRuTEYs9FBQPnkbHCwve42DQNP8AwOc6AtdWtGlBzm8Ej1CMpvCJsWJ+TWGmAkqw2abXmkXYw8wPjHnPUNq5C/y1VrYxpezHzfLu4lvQtFDTLSy89rt81voCpc5kvNR04TwjFTRulneGMbrJ9QA1knYBpXqjRnWmoU1i2YnNQWMjD8ecdZMIOzGXZTtN2s2uI1OfbbuGoc50rtMm5LharOlpnt2blzKe5unU0LUVNWxDCAIAgCAIZLniRiHLXFskwdHTa87U6TmYN32tW6+ymyjleFunCnpn5Lv5cSZb2jqaZajbKGjjgjbHC0MY0Wa0ah/zzrjalSVSTnN4t9pcRiorBHevBkisYsYIKCIyTut5rBpc87mj99Q2qTa2lW5nmU13vsXea6tWNNYyMJxqxmmwjLnymzG3zIh4rB+7t59g0LuLGwp2kM2OlvW9vy3FJWryqvFkIppoCAIAgCAJiZwNIxFyculLZ65pbHrbAdDn88g8lv2dZ22GvnMp5aUU6Vu8X2y2d2/f2FjbWePtT4GusYGgAAAAWAGgADUANy5THHSy0PqArmOGN8ODmeFZ8zh4EIOk/acfJbz7disLDJ1W7lo0R7Xy2v8AbNFe4jSWnXsMKwzhaWsldNO7Oe7qDRsa0bGi+r2nSu3tranb01TprBeu9lJUqSqSzpHhW81hAEAQBAc4YnPcGsaXOcbBrQSSdwA0krEpRinKTwSPSTbwRrmIWTsQ5s9aAZRpZDoIYdjnbHP5tQ5zq5LKeWXVxpUH7Pa9vdsXm+7Xa21mo+1PWaOufJ4QFJx6x9jogYoCJKnVbW2Lnfvd9n0223GTckzuWpz0Q833cyJcXSp6FrMUq6l8r3SSOL3vN3OOkkrs6dONOKjFYJdhTSk5PFnUvZ5CAIAgCA9ODsHy1EgjgY6R7tTR7SdQHOdC11q1OjDPqPBHuEJTeEUbZiLiNHQASS2kqSPG8mO+trL7d7vYuLyllSd08yOiHr38i5t7VUli9ZcVUkoIDM8fsogZnU9C4F+p841N3tjO132tQ2adXR5MyM54Va60dkdu97t3aV9zd4ezDiZMTfSdJO1dWlhqKpvE+IYCAIAgCAk8AYBnrpOx07M4+U46GsG9ztnRrOwFRrq8pW0M6o/DtfcbaVGVR4RNzxQxUhwdHZnhSuHhykaXcw81vN6blcRfX9S7njLQlqWzm95dUaEaSwWssCgm8IDMsP4DFc/PqJ5zbxWBzAxn3W5nr1866K1uurRzacI73pxfe8SvqU/pHjJsi+4Kn5SbiZ8Cl/W9bYvPmauqw3juCp+Um4mfAn1vW2Lz5jqsN47gqflJuJnwJ9b1ti8+Y6rDeO4Kn5SbiZ8CfW9bYvPmOqw3juCp+Um4mfAn1vW2Lz5jqsN530eTyme4AyT9To/gWqplqvFYqMfPmZjaU2+0uOB8n9DTEOEXZHDU6U5/Xm+LfqVTcZXuq3suWC3aPPX5kyna0oaUi0qtJAQHRXSFsb3N1hpI6bL3TSckmYk8FiZhhPFRlVIZZ56iR52lzNA3ABlmjmC6WjlCVCOZThFLx5ldOipvGTZ5O4Kn5SbiZ8C2/W9bYvPmeOqw3juCp+Um4mfAn1vW2Lz5jqsN47gqflJuJnwJ9b1ti8+Y6rDeO4Kn5SbiZ8CfW9bYvPmOqw3juCp+Um4mfAn1vW2Lz5jqsN57MG5OKWR1nST9To/gWitluvHUo8HzPULOm9pdsCYm0VGQ6KEF41SPJe4c4LtDeoBU9xlK5uFhOWjYtC8tfiTadvThpSJ9QTcEBH4elc2F3Y3FjiQM4AEi+0ZwIv0grdbxi6izlitn/o11G1HQZlUYlQyOL5Jqh73G7nOewknnJYukhlSpCKjGMUlufMr5W8ZPFtnX3BU/KTcTPgXv63rbF58zHVYbx3BU/KTcTPgT63rbF58x1WG8dwVPyk3Ez4E+t62xefMdVhvHcFT8pNxM+BPretsXnzHVYbx3BU/KTcTPgT63rbF58x1WG8k8EZNKSQ3e+c22ZzAD6GX9ai18uXEdCUeD5myFnTevEvGBMWqWi+jxNa61i83c4jdnuubc2pU1xe17j72Te7s4aibTowp+6iWUU2BAQWNheYwxkr4s+4L480OsLaA4g5uvWNPOplnmqedKKeHY9XwNNbHDBMzw4h050mSe5+0z4F0H1tWX9MfPmQHawe0+dwVPyk3Ez4Fn63rbF58x1WG8dwVPyk3Ez4E+t62xefMdVhvHcFT8pNxM+BPretsXnzHVYbx3BU/KTcTPgT63rbF58x1WG8dwVPyk3Ez4E+t62xefMdVhvJvA+TKjd4T3Tv8Asl7QP6Wg+tQa+XrlaIqK8ObaN1OypvSy8YJwPBSNzKeJsY22Gk87nHS49JVNWuKteWdUk2yZCnGCwij3LSewgKnjrTun+R7NLHGWguEZa3OuSLOcWk20agQDturPJ840n9JmpvHRj2d2kjV05ezjoKV3BU/KTcTPgV19b1ti8+ZD6rDeO4Kn5SbiZ8CfW9bYvPmOqw3juCp+Um4mfAn1vW2Lz5jqsN47gqflJuJnwJ9b1ti8+Y6rDeO4Kn5SbiZ8CfW9bYvPmOqw3n0Yg0/KTcTPgWHlislqj58x1WG8seCMmVCAHP7LJts94A/oDSq6vl26lojgu5c8SRTsqWtl1oaKOBgZCxsbBqa0ADpsNvOqepUnUlnTbb2slxiorBI9C8HoIAg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9" descr="data:image/jpeg;base64,/9j/4AAQSkZJRgABAQAAAQABAAD/2wCEAAkGBggGEBUIBwgWFBMUGRUVFhgTFxkXGRgcFxsXIBcZHxcXHCYiGyUjHBgXHzshIycpLywsFyA1NTArNSYrLCkBCQoKDgwOGg8PGiokHyQuLCwsNTU1NCkqKzUpLSksNSk0LSw1LTUsLCwsKSwsNCwsNCovKiwsLCw1NSwqLCk1Nf/AABEIAKgBKwMBIgACEQEDEQH/xAAcAAEAAgIDAQAAAAAAAAAAAAAABgcDBAIFCAH/xABFEAACAQMCAgYGBgYHCQAAAAAAAQIDBBEFBhIhBxMxQVFxFyJhgZGTMlJyodHTFCMzU2KxFRY1Q3Oi8SRCgoOSwdLh8P/EABoBAQEAAwEBAAAAAAAAAAAAAAAEAQIDBQb/xAAyEQEAAgIBAQUGBAYDAAAAAAAAAQIDEQQhBRITMUEyUWFxkaEGIlLRFIGx4fDxFULB/9oADAMBAAIRAxEAPwC8QAAAAAAAAAAAAAAAAAAAAAAAAAAAAAAAAAAAAAAAAAAAAAAAAAAAAAAAAAAAAAAAAAAAAAAAAAAAAAAAAAAAAAAAAAAAAAAAAAAAAAAAAAAAAAAAAAAAAAAAAAAAAAAAAAAAAAAAAAAAAAAAAAAAAAAAAAAAAAAAAAAAAAAAAAAAAAAAAcOupvl1i+KOYAAAAG8dpxVSEuSkviByAAAHxtR5tiMlLnF5A+gAAAAAAAAAAAAAAAAAAAAAAArDfGmbn1TUJU9BlWVNQp5cKjpwTec8+JLPZ2czR/qHvhRdSes4wm2ncVc8vJMt0xXf7Of2ZfyZPOCJmZmZe3j7Yy0pXHSldRER5bmXnSjrus1pRpx1avmTSX62p3vzJtW2Bvinzp605eVxVT+9JfeV7Yftaf24fzR6cJsFIyb2+h7b5duFanhVr13vce7SuOjuw3Fp15Uo6+62OqfD1k5Tg3xR7Hlxz95B906rqen3txa2+qV1CFSaiutnyWeS7e7sL/PO+9/7Ruv8WRvmp3KxHxTdi8j+M5d73rEfljp6dJSfTdmbz1SjTvaGuerUjGceK4rJ4ksrOImHUNob8sFxxu6tRL91cTb+Dab9yO20LpZ0zSbWjY1LGq5UqcINrgw3FJPGZEw2du+G74VK9K0dONOSisy4m8rOeS5feK0x21G5205HK5/Gm2S+KvcifWI9/T1Y7zX3tvSoajcQcpxpUklLOZTkopcTfPteX38mVfp1PcXSXXlQq6g+FLilxNqnBZ5JU48m/wAObLR6QdDuNfsJ21nHNROM4rs4uF8154z78FJ6TrWp7XrOrZVHTqL1Zxku3+GUZf6mM3S0Vt5N+xcdcnHyZMPd8Xc63115a/8Aev7J0+hGrjlrUc/4L/8AM62+2TvDakeu027nOEef+z1JrHnT5Z8lk2LPpo1SnyvNOpT+y5Q/nxEm0Tpc0fUpKjf0pW8n3yalTz4caw15tJe0d3DPl0Zvk7Yw9ctIvX5RP9NSlen3sY2tO8vKyS6qE5ylhL6KcpN9niyr909Ld5dydvoH6qmuXWNJzl7Unyivdny7CR9L+pzs7KFrQlhVppSx3xis4+PCVxsLSaOtahRtbmClDMpyT7GoJtJrvTaSx4ZNst7bikS49k8HB4N+bnruI3MR6aj+vudvpOwty7uirvUbyUab5xdxKc5NeKi3nHteDevOhXUKUeKz1GnOX1ZRcM+/Mi3uwHSONTXVBb8Qcvvbpqse7UaQ7oytb7TbSpbatGcZwqyTVRt4XDBrDbxjy5dpFt49K9zVnKz27NQgsp1cZlL7OeSXt7X7CYdJuoVNO02q6Lw6nDTz7Jv1v8uV7ypdhafS1PUbe3rxzHic2vHgjKS++KOWSZrrHV6PZ2DFyIy9ocisTrc69Okbn+yQ6X0Z69uaCvdZ1Bw4lmPWuVWph+KbXD3d+fYa+udHGt7Ti9R067dSMVmUqXFTnFd7wn2eT9xdZ8aUuTR1/hqa+Lz4/EHKi++nd/TqNa93vVDszpTu7WcbPcFbrKUmkqj+lD7TX0l7Xz9r7C3k0+aZ5y3Vp1PSr2vZ0V6sakuFeCfNL3J49xdfR5fVNR023q1XzUXDz6uTivuijXj3nfclV27wsNcdOVhjUW1uPnG4lIwAVvlQAAAAAAAAAAAAAAAAAADFd/s5/Zl/JmU19RjXnSnG0inNxkoqTwstcsvD5GJ8m1fah5rsP2tP7cP5o9OFL0uiHcVFqpGrQzFpr15d3/AXLSc3FOrHEsLKTzh9/PvJeNWa73HufTfiHk4eROOcVonW96/k5nnfe/8AaN1/iyPRBUWt9F24NXua1+p0Eqk5TS45ck3yX0PDBtyKzMRqHL8P8jFgy3tltERrXX5pptXbukXdhbTudLoycqVNtypxbb4Vzba5neafpGn6OpLT7WFJS5yUFwp478LkVjS6Pd8UIqlR1rhjFYSjcVUkl2JJR5GO56NN43q4LrVIzXhOvVkvg4mtbTWI/Izl4uLLa2+VXuzO9dZ9Vp/0vYcDuP0yHApdW5cS4VLKXDxdmctLzOGoaHpmr87+xp1PByim/c+0iFDYmpLRp6BOpTVVz408vgxxxl28Oe7wI5a7Y6Qdvfq9NqycVyShVhKK8oVXhfA2nJbp3qp8XBw2m04uRFbRMxG51uOnXaZ3nRZtm7zwWcqbffTnJY9zbX3FU712xHad1+hU6/HGUVOLfJ4bksPHfmLJZ1/SlL1MT/6bZffg17Hot3BrlX9L3DdcHE8zcpdZUfsWPVXLl28vA4XiL+xWY+z2+Dlvw7Tbk8mtq68ot3p/dzv7C61zb1vd/Slbub9vVxlOH+VKPuiQ7a+tf1eu6WouLag/WS7XGSalj24b96PQ1jYW+m0oWVtTxThFRiu3kv5kA3N0QW97J3OhV1Sby3TmnwZ/ha5w8sNeGDe+G0amPPp9nDgdscefEwZ41S02mPlb0nSwLG/ttTpxurKspwksqUXlf+vIzlKW2yt8belnTIyXe3Rqx4X5xlJZ96NuvpHSTqy6i5qVFF9v6ynBe/gabN4z211rO3n37Iw97dORTu/Gev0/0mm+KFLc1jcWmnVFOpRcZNR5+tDEnHl38OeXtRTu1tXjoV5R1CazGEvW+zJOMvuk2XF0c7Xvdq0KlDUHDinPjXA28LhS55S8Dqt3dFFDVpyvdGrKlUllyhJepJ+Ka5x+DXkaXpe2rxHVbwOdxuNOTh5Lbxz5W+can6/ZPbe4pXcI17eopQkk4yi8pp9jTMd/fW+mU5Xd5VUYQTcm/wD77io7HbnSDtrNHS1Lg8ITpzh5qNR8vgjld7P33uppaxUxFPl1s4qKfjwUs8+fbg38e2vZnaL/AInBF9zyKdz5/m+iG6vf1Neuql3Gm3KtNuMUsv1n6scLteMIv7amkPQbKjYT+lCPrY+tLLl97Z0mz+jax2zJXlxU66uuyTWIw+zHx7sv3Y5kxM4MU1/NbzZ7Z7Sx8iK4MHsV+/p9IgABS+eAAAAAAAAAAAAAAAAAAAInqfSltnTJu3lfOpJcn1UXNJ+HEvVfuZi33pG6twxen6NUo0qDXrylUmqlT+H1YNRj44bcvYsp1/6Fdyfv7f5k/wAsuwYcMxvJb+SbLkyROqV2nPpj2x9er8t/iPTHthf3lX5b/Eg3oV3H+/t/mT/LJtsrostNtzV9qVVVq6+jy9Sn7Un2y/ifZ3JHXJj4lI3EzLnS/ItOpiITHTb9alTVzG3qU1LmlVjwSx4uOcx8nh+w6rX986FtqXU6jepVO3ggnOaT7G1H6Ofbg2dyf05Ok6W3Y0lUly460mlBeKioy4n54S9vYVPW6G90XEnWrXVCUpNylKVSo22+1tunzJ8GLFfrktqPu7Zb3r0pXabemPbH16vy3+I9Me2Pr1flv8SDehXcn7+3+ZP8s7vbXQtKjUVxuK5hOMefVUstS8OKbSePYlz8Sm2LiVjfelwrk5Ezruwn23d0Wm54u40+hV6tZXHOHBFtd0cvMvNLHJrOTPrW4NM27D9I1W8jTi+Szzcn4Riucn5I2LiNa1pOGmW8HKKxCEn1cOXYsxi8LyTKn1zoz3luOs77U723lN8klOajFd0Yrq+SX+uXzJcWPHe27T3Y+6jJe9a9I3KUvpi2wuSqVX/y3/3Hpj2x9er8t/iQb0K7k/f2/wAyf5Ztad0I6rUmlqd/ShDv6rinJ+KXFGKXnz8iucPEiPa/z6Joycmf+sLA0LpC0rclT9F0qjWnJYcn1eIxT75Sbwu/l2vDwngkN3d0LCErm7rRhCKzKU2oxS8W32Gto2iWO3qKstMoKMF8ZPvlJ97fiyCb12jvLeE+Gda3p0IvMKaqTflKT6vnL7l3eLjrTHe+onVfj5qptatd63PwdtX6Xtr0ZOEbmpPHfGnLH+bGTH6Y9sfXq/Lf4kG9Cu5P39v8yf5ZzpdCm4JNKrdW8V3tSnJr3cCz8S3wOJ+r7pPF5P6U7tOljQL6cba0jXnObxGMaTbb8l8fYkTGnNzSlKDi2s4eMr2PDa+DI7s7Y2n7Pp4oevWkvXqyWG/Yl/ux9nxbNXfGm7p1yLsNDqUaVGSxOcqk1UnntilGDUV7237F2xWrjtfu0nUe+VdZvFd28/g56p0obZ0qbt6l9xyi8PqouaTXauJerleGeRpemPbH16vy3+JBvQruNf31t8yf5Y9Cu5P39v8AMn+WWRg4nrdLOXkelU4fTJthc3Uq/Lf4ku0zUVqlNXULepTjLmlVjwSa8eHOV78Mhmy+im12/NX2q1I16yw4JL1KbXek/pS9r7O5Z5k+Is/gxOsW/mqxeJMbvoABO6gAAAAAAAAAAAAAAAAAAAAAAAAAAAAAAAAAAAAAAAAAAAAAAAAAAAAAAAAAAAAAAAAAAAAAAAAAAAAAAAAAAAAAAAAAAAAAAAAAAAAAAAAAAAAAAAAAAAAAAAAAAAAAAAAAAAAAAAAAAAAAAAAAAAAAAAAAAAAAAAAAAAAAAAAAAAAAAAAAAAAAAAAAAAAAAAAAAAAAAAAAAAAAAAAA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1" descr="data:image/jpeg;base64,/9j/4AAQSkZJRgABAQAAAQABAAD/2wCEAAkGBggGEBUIBwgWFBMUGRUVFhgTFxkXGRgcFxsXIBcZHxcXHCYiGyUjHBgXHzshIycpLywsFyA1NTArNSYrLCkBCQoKDgwOGg8PGiokHyQuLCwsNTU1NCkqKzUpLSksNSk0LSw1LTUsLCwsKSwsNCwsNCovKiwsLCw1NSwqLCk1Nf/AABEIAKgBKwMBIgACEQEDEQH/xAAcAAEAAgIDAQAAAAAAAAAAAAAABgcDBAIFCAH/xABFEAACAQMCAgYGBgYHCQAAAAAAAQIDBBEFBhIhBxMxQVFxFyJhgZGTMlJyodHTFCMzU2KxFRY1Q3Oi8SRCgoOSwdLh8P/EABoBAQEAAwEBAAAAAAAAAAAAAAAEAQIDBQb/xAAyEQEAAgIBAQUGBAYDAAAAAAAAAQIDEQQhBRITMUEyUWFxkaEGIlLRFIGx4fDxFULB/9oADAMBAAIRAxEAPwC8QAAAAAAAAAAAAAAAAAAAAAAAAAAAAAAAAAAAAAAAAAAAAAAAAAAAAAAAAAAAAAAAAAAAAAAAAAAAAAAAAAAAAAAAAAAAAAAAAAAAAAAAAAAAAAAAAAAAAAAAAAAAAAAAAAAAAAAAAAAAAAAAAAAAAAAAAAAAAAAAAAAAAAAAAAAAAAAAAcOupvl1i+KOYAAAAG8dpxVSEuSkviByAAAHxtR5tiMlLnF5A+gAAAAAAAAAAAAAAAAAAAAAAArDfGmbn1TUJU9BlWVNQp5cKjpwTec8+JLPZ2czR/qHvhRdSes4wm2ncVc8vJMt0xXf7Of2ZfyZPOCJmZmZe3j7Yy0pXHSldRER5bmXnSjrus1pRpx1avmTSX62p3vzJtW2Bvinzp605eVxVT+9JfeV7Yftaf24fzR6cJsFIyb2+h7b5duFanhVr13vce7SuOjuw3Fp15Uo6+62OqfD1k5Tg3xR7Hlxz95B906rqen3txa2+qV1CFSaiutnyWeS7e7sL/PO+9/7Ruv8WRvmp3KxHxTdi8j+M5d73rEfljp6dJSfTdmbz1SjTvaGuerUjGceK4rJ4ksrOImHUNob8sFxxu6tRL91cTb+Dab9yO20LpZ0zSbWjY1LGq5UqcINrgw3FJPGZEw2du+G74VK9K0dONOSisy4m8rOeS5feK0x21G5205HK5/Gm2S+KvcifWI9/T1Y7zX3tvSoajcQcpxpUklLOZTkopcTfPteX38mVfp1PcXSXXlQq6g+FLilxNqnBZ5JU48m/wAObLR6QdDuNfsJ21nHNROM4rs4uF8154z78FJ6TrWp7XrOrZVHTqL1Zxku3+GUZf6mM3S0Vt5N+xcdcnHyZMPd8Xc63115a/8Aev7J0+hGrjlrUc/4L/8AM62+2TvDakeu027nOEef+z1JrHnT5Z8lk2LPpo1SnyvNOpT+y5Q/nxEm0Tpc0fUpKjf0pW8n3yalTz4caw15tJe0d3DPl0Zvk7Yw9ctIvX5RP9NSlen3sY2tO8vKyS6qE5ylhL6KcpN9niyr909Ld5dydvoH6qmuXWNJzl7Unyivdny7CR9L+pzs7KFrQlhVppSx3xis4+PCVxsLSaOtahRtbmClDMpyT7GoJtJrvTaSx4ZNst7bikS49k8HB4N+bnruI3MR6aj+vudvpOwty7uirvUbyUab5xdxKc5NeKi3nHteDevOhXUKUeKz1GnOX1ZRcM+/Mi3uwHSONTXVBb8Qcvvbpqse7UaQ7oytb7TbSpbatGcZwqyTVRt4XDBrDbxjy5dpFt49K9zVnKz27NQgsp1cZlL7OeSXt7X7CYdJuoVNO02q6Lw6nDTz7Jv1v8uV7ypdhafS1PUbe3rxzHic2vHgjKS++KOWSZrrHV6PZ2DFyIy9ocisTrc69Okbn+yQ6X0Z69uaCvdZ1Bw4lmPWuVWph+KbXD3d+fYa+udHGt7Ti9R067dSMVmUqXFTnFd7wn2eT9xdZ8aUuTR1/hqa+Lz4/EHKi++nd/TqNa93vVDszpTu7WcbPcFbrKUmkqj+lD7TX0l7Xz9r7C3k0+aZ5y3Vp1PSr2vZ0V6sakuFeCfNL3J49xdfR5fVNR023q1XzUXDz6uTivuijXj3nfclV27wsNcdOVhjUW1uPnG4lIwAVvlQAAAAAAAAAAAAAAAAAADFd/s5/Zl/JmU19RjXnSnG0inNxkoqTwstcsvD5GJ8m1fah5rsP2tP7cP5o9OFL0uiHcVFqpGrQzFpr15d3/AXLSc3FOrHEsLKTzh9/PvJeNWa73HufTfiHk4eROOcVonW96/k5nnfe/8AaN1/iyPRBUWt9F24NXua1+p0Eqk5TS45ck3yX0PDBtyKzMRqHL8P8jFgy3tltERrXX5pptXbukXdhbTudLoycqVNtypxbb4Vzba5neafpGn6OpLT7WFJS5yUFwp478LkVjS6Pd8UIqlR1rhjFYSjcVUkl2JJR5GO56NN43q4LrVIzXhOvVkvg4mtbTWI/Izl4uLLa2+VXuzO9dZ9Vp/0vYcDuP0yHApdW5cS4VLKXDxdmctLzOGoaHpmr87+xp1PByim/c+0iFDYmpLRp6BOpTVVz408vgxxxl28Oe7wI5a7Y6Qdvfq9NqycVyShVhKK8oVXhfA2nJbp3qp8XBw2m04uRFbRMxG51uOnXaZ3nRZtm7zwWcqbffTnJY9zbX3FU712xHad1+hU6/HGUVOLfJ4bksPHfmLJZ1/SlL1MT/6bZffg17Hot3BrlX9L3DdcHE8zcpdZUfsWPVXLl28vA4XiL+xWY+z2+Dlvw7Tbk8mtq68ot3p/dzv7C61zb1vd/Slbub9vVxlOH+VKPuiQ7a+tf1eu6WouLag/WS7XGSalj24b96PQ1jYW+m0oWVtTxThFRiu3kv5kA3N0QW97J3OhV1Sby3TmnwZ/ha5w8sNeGDe+G0amPPp9nDgdscefEwZ41S02mPlb0nSwLG/ttTpxurKspwksqUXlf+vIzlKW2yt8belnTIyXe3Rqx4X5xlJZ96NuvpHSTqy6i5qVFF9v6ynBe/gabN4z211rO3n37Iw97dORTu/Gev0/0mm+KFLc1jcWmnVFOpRcZNR5+tDEnHl38OeXtRTu1tXjoV5R1CazGEvW+zJOMvuk2XF0c7Xvdq0KlDUHDinPjXA28LhS55S8Dqt3dFFDVpyvdGrKlUllyhJepJ+Ka5x+DXkaXpe2rxHVbwOdxuNOTh5Lbxz5W+can6/ZPbe4pXcI17eopQkk4yi8pp9jTMd/fW+mU5Xd5VUYQTcm/wD77io7HbnSDtrNHS1Lg8ITpzh5qNR8vgjld7P33uppaxUxFPl1s4qKfjwUs8+fbg38e2vZnaL/AInBF9zyKdz5/m+iG6vf1Neuql3Gm3KtNuMUsv1n6scLteMIv7amkPQbKjYT+lCPrY+tLLl97Z0mz+jax2zJXlxU66uuyTWIw+zHx7sv3Y5kxM4MU1/NbzZ7Z7Sx8iK4MHsV+/p9IgABS+eAAAAAAAAAAAAAAAAAAAInqfSltnTJu3lfOpJcn1UXNJ+HEvVfuZi33pG6twxen6NUo0qDXrylUmqlT+H1YNRj44bcvYsp1/6Fdyfv7f5k/wAsuwYcMxvJb+SbLkyROqV2nPpj2x9er8t/iPTHthf3lX5b/Eg3oV3H+/t/mT/LJtsrostNtzV9qVVVq6+jy9Sn7Un2y/ifZ3JHXJj4lI3EzLnS/ItOpiITHTb9alTVzG3qU1LmlVjwSx4uOcx8nh+w6rX986FtqXU6jepVO3ggnOaT7G1H6Ofbg2dyf05Ok6W3Y0lUly460mlBeKioy4n54S9vYVPW6G90XEnWrXVCUpNylKVSo22+1tunzJ8GLFfrktqPu7Zb3r0pXabemPbH16vy3+I9Me2Pr1flv8SDehXcn7+3+ZP8s7vbXQtKjUVxuK5hOMefVUstS8OKbSePYlz8Sm2LiVjfelwrk5Ezruwn23d0Wm54u40+hV6tZXHOHBFtd0cvMvNLHJrOTPrW4NM27D9I1W8jTi+Szzcn4Riucn5I2LiNa1pOGmW8HKKxCEn1cOXYsxi8LyTKn1zoz3luOs77U723lN8klOajFd0Yrq+SX+uXzJcWPHe27T3Y+6jJe9a9I3KUvpi2wuSqVX/y3/3Hpj2x9er8t/iQb0K7k/f2/wAyf5Ztad0I6rUmlqd/ShDv6rinJ+KXFGKXnz8iucPEiPa/z6Joycmf+sLA0LpC0rclT9F0qjWnJYcn1eIxT75Sbwu/l2vDwngkN3d0LCErm7rRhCKzKU2oxS8W32Gto2iWO3qKstMoKMF8ZPvlJ97fiyCb12jvLeE+Gda3p0IvMKaqTflKT6vnL7l3eLjrTHe+onVfj5qptatd63PwdtX6Xtr0ZOEbmpPHfGnLH+bGTH6Y9sfXq/Lf4kG9Cu5P39v8yf5ZzpdCm4JNKrdW8V3tSnJr3cCz8S3wOJ+r7pPF5P6U7tOljQL6cba0jXnObxGMaTbb8l8fYkTGnNzSlKDi2s4eMr2PDa+DI7s7Y2n7Pp4oevWkvXqyWG/Yl/ux9nxbNXfGm7p1yLsNDqUaVGSxOcqk1UnntilGDUV7237F2xWrjtfu0nUe+VdZvFd28/g56p0obZ0qbt6l9xyi8PqouaTXauJerleGeRpemPbH16vy3+JBvQruNf31t8yf5Y9Cu5P39v8AMn+WWRg4nrdLOXkelU4fTJthc3Uq/Lf4ku0zUVqlNXULepTjLmlVjwSa8eHOV78Mhmy+im12/NX2q1I16yw4JL1KbXek/pS9r7O5Z5k+Is/gxOsW/mqxeJMbvoABO6gAAAAAAAAAAAAAAAAAAAAAAAAAAAAAAAAAAAAAAAAAAAAAAAAAAAAAAAAAAAAAAAAAAAAAAAAAAAAAAAAAAAAAAAAAAAAAAAAAAAAAAAAAAAAAAAAAAAAAAAAAAAAAAAAAAAAAAAAAAAAAAAAAAAAAAAAAAAAAAAAAAAAAAAAAAAAAAAAAAAAAAAAAAAAAAAAAAAAAAAAAAAAAAAAA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3" descr="data:image/jpeg;base64,/9j/4AAQSkZJRgABAQAAAQABAAD/2wCEAAkGBggGEBUIBwgWFBMUGRUVFhgTFxkXGRgcFxsXIBcZHxcXHCYiGyUjHBgXHzshIycpLywsFyA1NTArNSYrLCkBCQoKDgwOGg8PGiokHyQuLCwsNTU1NCkqKzUpLSksNSk0LSw1LTUsLCwsKSwsNCwsNCovKiwsLCw1NSwqLCk1Nf/AABEIAKgBKwMBIgACEQEDEQH/xAAcAAEAAgIDAQAAAAAAAAAAAAAABgcDBAIFCAH/xABFEAACAQMCAgYGBgYHCQAAAAAAAQIDBBEFBhIhBxMxQVFxFyJhgZGTMlJyodHTFCMzU2KxFRY1Q3Oi8SRCgoOSwdLh8P/EABoBAQEAAwEBAAAAAAAAAAAAAAAEAQIDBQb/xAAyEQEAAgIBAQUGBAYDAAAAAAAAAQIDEQQhBRITMUEyUWFxkaEGIlLRFIGx4fDxFULB/9oADAMBAAIRAxEAPwC8QAAAAAAAAAAAAAAAAAAAAAAAAAAAAAAAAAAAAAAAAAAAAAAAAAAAAAAAAAAAAAAAAAAAAAAAAAAAAAAAAAAAAAAAAAAAAAAAAAAAAAAAAAAAAAAAAAAAAAAAAAAAAAAAAAAAAAAAAAAAAAAAAAAAAAAAAAAAAAAAAAAAAAAAAAAAAAAAAcOupvl1i+KOYAAAAG8dpxVSEuSkviByAAAHxtR5tiMlLnF5A+gAAAAAAAAAAAAAAAAAAAAAAArDfGmbn1TUJU9BlWVNQp5cKjpwTec8+JLPZ2czR/qHvhRdSes4wm2ncVc8vJMt0xXf7Of2ZfyZPOCJmZmZe3j7Yy0pXHSldRER5bmXnSjrus1pRpx1avmTSX62p3vzJtW2Bvinzp605eVxVT+9JfeV7Yftaf24fzR6cJsFIyb2+h7b5duFanhVr13vce7SuOjuw3Fp15Uo6+62OqfD1k5Tg3xR7Hlxz95B906rqen3txa2+qV1CFSaiutnyWeS7e7sL/PO+9/7Ruv8WRvmp3KxHxTdi8j+M5d73rEfljp6dJSfTdmbz1SjTvaGuerUjGceK4rJ4ksrOImHUNob8sFxxu6tRL91cTb+Dab9yO20LpZ0zSbWjY1LGq5UqcINrgw3FJPGZEw2du+G74VK9K0dONOSisy4m8rOeS5feK0x21G5205HK5/Gm2S+KvcifWI9/T1Y7zX3tvSoajcQcpxpUklLOZTkopcTfPteX38mVfp1PcXSXXlQq6g+FLilxNqnBZ5JU48m/wAObLR6QdDuNfsJ21nHNROM4rs4uF8154z78FJ6TrWp7XrOrZVHTqL1Zxku3+GUZf6mM3S0Vt5N+xcdcnHyZMPd8Xc63115a/8Aev7J0+hGrjlrUc/4L/8AM62+2TvDakeu027nOEef+z1JrHnT5Z8lk2LPpo1SnyvNOpT+y5Q/nxEm0Tpc0fUpKjf0pW8n3yalTz4caw15tJe0d3DPl0Zvk7Yw9ctIvX5RP9NSlen3sY2tO8vKyS6qE5ylhL6KcpN9niyr909Ld5dydvoH6qmuXWNJzl7Unyivdny7CR9L+pzs7KFrQlhVppSx3xis4+PCVxsLSaOtahRtbmClDMpyT7GoJtJrvTaSx4ZNst7bikS49k8HB4N+bnruI3MR6aj+vudvpOwty7uirvUbyUab5xdxKc5NeKi3nHteDevOhXUKUeKz1GnOX1ZRcM+/Mi3uwHSONTXVBb8Qcvvbpqse7UaQ7oytb7TbSpbatGcZwqyTVRt4XDBrDbxjy5dpFt49K9zVnKz27NQgsp1cZlL7OeSXt7X7CYdJuoVNO02q6Lw6nDTz7Jv1v8uV7ypdhafS1PUbe3rxzHic2vHgjKS++KOWSZrrHV6PZ2DFyIy9ocisTrc69Okbn+yQ6X0Z69uaCvdZ1Bw4lmPWuVWph+KbXD3d+fYa+udHGt7Ti9R067dSMVmUqXFTnFd7wn2eT9xdZ8aUuTR1/hqa+Lz4/EHKi++nd/TqNa93vVDszpTu7WcbPcFbrKUmkqj+lD7TX0l7Xz9r7C3k0+aZ5y3Vp1PSr2vZ0V6sakuFeCfNL3J49xdfR5fVNR023q1XzUXDz6uTivuijXj3nfclV27wsNcdOVhjUW1uPnG4lIwAVvlQAAAAAAAAAAAAAAAAAADFd/s5/Zl/JmU19RjXnSnG0inNxkoqTwstcsvD5GJ8m1fah5rsP2tP7cP5o9OFL0uiHcVFqpGrQzFpr15d3/AXLSc3FOrHEsLKTzh9/PvJeNWa73HufTfiHk4eROOcVonW96/k5nnfe/8AaN1/iyPRBUWt9F24NXua1+p0Eqk5TS45ck3yX0PDBtyKzMRqHL8P8jFgy3tltERrXX5pptXbukXdhbTudLoycqVNtypxbb4Vzba5neafpGn6OpLT7WFJS5yUFwp478LkVjS6Pd8UIqlR1rhjFYSjcVUkl2JJR5GO56NN43q4LrVIzXhOvVkvg4mtbTWI/Izl4uLLa2+VXuzO9dZ9Vp/0vYcDuP0yHApdW5cS4VLKXDxdmctLzOGoaHpmr87+xp1PByim/c+0iFDYmpLRp6BOpTVVz408vgxxxl28Oe7wI5a7Y6Qdvfq9NqycVyShVhKK8oVXhfA2nJbp3qp8XBw2m04uRFbRMxG51uOnXaZ3nRZtm7zwWcqbffTnJY9zbX3FU712xHad1+hU6/HGUVOLfJ4bksPHfmLJZ1/SlL1MT/6bZffg17Hot3BrlX9L3DdcHE8zcpdZUfsWPVXLl28vA4XiL+xWY+z2+Dlvw7Tbk8mtq68ot3p/dzv7C61zb1vd/Slbub9vVxlOH+VKPuiQ7a+tf1eu6WouLag/WS7XGSalj24b96PQ1jYW+m0oWVtTxThFRiu3kv5kA3N0QW97J3OhV1Sby3TmnwZ/ha5w8sNeGDe+G0amPPp9nDgdscefEwZ41S02mPlb0nSwLG/ttTpxurKspwksqUXlf+vIzlKW2yt8belnTIyXe3Rqx4X5xlJZ96NuvpHSTqy6i5qVFF9v6ynBe/gabN4z211rO3n37Iw97dORTu/Gev0/0mm+KFLc1jcWmnVFOpRcZNR5+tDEnHl38OeXtRTu1tXjoV5R1CazGEvW+zJOMvuk2XF0c7Xvdq0KlDUHDinPjXA28LhS55S8Dqt3dFFDVpyvdGrKlUllyhJepJ+Ka5x+DXkaXpe2rxHVbwOdxuNOTh5Lbxz5W+can6/ZPbe4pXcI17eopQkk4yi8pp9jTMd/fW+mU5Xd5VUYQTcm/wD77io7HbnSDtrNHS1Lg8ITpzh5qNR8vgjld7P33uppaxUxFPl1s4qKfjwUs8+fbg38e2vZnaL/AInBF9zyKdz5/m+iG6vf1Neuql3Gm3KtNuMUsv1n6scLteMIv7amkPQbKjYT+lCPrY+tLLl97Z0mz+jax2zJXlxU66uuyTWIw+zHx7sv3Y5kxM4MU1/NbzZ7Z7Sx8iK4MHsV+/p9IgABS+eAAAAAAAAAAAAAAAAAAAInqfSltnTJu3lfOpJcn1UXNJ+HEvVfuZi33pG6twxen6NUo0qDXrylUmqlT+H1YNRj44bcvYsp1/6Fdyfv7f5k/wAsuwYcMxvJb+SbLkyROqV2nPpj2x9er8t/iPTHthf3lX5b/Eg3oV3H+/t/mT/LJtsrostNtzV9qVVVq6+jy9Sn7Un2y/ifZ3JHXJj4lI3EzLnS/ItOpiITHTb9alTVzG3qU1LmlVjwSx4uOcx8nh+w6rX986FtqXU6jepVO3ggnOaT7G1H6Ofbg2dyf05Ok6W3Y0lUly460mlBeKioy4n54S9vYVPW6G90XEnWrXVCUpNylKVSo22+1tunzJ8GLFfrktqPu7Zb3r0pXabemPbH16vy3+I9Me2Pr1flv8SDehXcn7+3+ZP8s7vbXQtKjUVxuK5hOMefVUstS8OKbSePYlz8Sm2LiVjfelwrk5Ezruwn23d0Wm54u40+hV6tZXHOHBFtd0cvMvNLHJrOTPrW4NM27D9I1W8jTi+Szzcn4Riucn5I2LiNa1pOGmW8HKKxCEn1cOXYsxi8LyTKn1zoz3luOs77U723lN8klOajFd0Yrq+SX+uXzJcWPHe27T3Y+6jJe9a9I3KUvpi2wuSqVX/y3/3Hpj2x9er8t/iQb0K7k/f2/wAyf5Ztad0I6rUmlqd/ShDv6rinJ+KXFGKXnz8iucPEiPa/z6Joycmf+sLA0LpC0rclT9F0qjWnJYcn1eIxT75Sbwu/l2vDwngkN3d0LCErm7rRhCKzKU2oxS8W32Gto2iWO3qKstMoKMF8ZPvlJ97fiyCb12jvLeE+Gda3p0IvMKaqTflKT6vnL7l3eLjrTHe+onVfj5qptatd63PwdtX6Xtr0ZOEbmpPHfGnLH+bGTH6Y9sfXq/Lf4kG9Cu5P39v8yf5ZzpdCm4JNKrdW8V3tSnJr3cCz8S3wOJ+r7pPF5P6U7tOljQL6cba0jXnObxGMaTbb8l8fYkTGnNzSlKDi2s4eMr2PDa+DI7s7Y2n7Pp4oevWkvXqyWG/Yl/ux9nxbNXfGm7p1yLsNDqUaVGSxOcqk1UnntilGDUV7237F2xWrjtfu0nUe+VdZvFd28/g56p0obZ0qbt6l9xyi8PqouaTXauJerleGeRpemPbH16vy3+JBvQruNf31t8yf5Y9Cu5P39v8AMn+WWRg4nrdLOXkelU4fTJthc3Uq/Lf4ku0zUVqlNXULepTjLmlVjwSa8eHOV78Mhmy+im12/NX2q1I16yw4JL1KbXek/pS9r7O5Z5k+Is/gxOsW/mqxeJMbvoABO6gAAAAAAAAAAAAAAAAAAAAAAAAAAAAAAAAAAAAAAAAAAAAAAAAAAAAAAAAAAAAAAAAAAAAAAAAAAAAAAAAAAAAAAAAAAAAAAAAAAAAAAAAAAAAAAAAAAAAAAAAAAAAAAAAAAAAAAAAAAAAAAAAAAAAAAAAAAAAAAAAAAAAAAAAAAAAAAAAAAAAAAAAAAAAAAAAAAAAAAAAAAAAAAAAAA//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5" descr="data:image/jpeg;base64,/9j/4AAQSkZJRgABAQAAAQABAAD/2wCEAAkGBggGEBUIBwgWFBMUGRUVFhgTFxkXGRgcFxsXIBcZHxcXHCYiGyUjHBgXHzshIycpLywsFyA1NTArNSYrLCkBCQoKDgwOGg8PGiokHyQuLCwsNTU1NCkqKzUpLSksNSk0LSw1LTUsLCwsKSwsNCwsNCovKiwsLCw1NSwqLCk1Nf/AABEIAKgBKwMBIgACEQEDEQH/xAAcAAEAAgIDAQAAAAAAAAAAAAAABgcDBAIFCAH/xABFEAACAQMCAgYGBgYHCQAAAAAAAQIDBBEFBhIhBxMxQVFxFyJhgZGTMlJyodHTFCMzU2KxFRY1Q3Oi8SRCgoOSwdLh8P/EABoBAQEAAwEBAAAAAAAAAAAAAAAEAQIDBQb/xAAyEQEAAgIBAQUGBAYDAAAAAAAAAQIDEQQhBRITMUEyUWFxkaEGIlLRFIGx4fDxFULB/9oADAMBAAIRAxEAPwC8QAAAAAAAAAAAAAAAAAAAAAAAAAAAAAAAAAAAAAAAAAAAAAAAAAAAAAAAAAAAAAAAAAAAAAAAAAAAAAAAAAAAAAAAAAAAAAAAAAAAAAAAAAAAAAAAAAAAAAAAAAAAAAAAAAAAAAAAAAAAAAAAAAAAAAAAAAAAAAAAAAAAAAAAAAAAAAAAAcOupvl1i+KOYAAAAG8dpxVSEuSkviByAAAHxtR5tiMlLnF5A+gAAAAAAAAAAAAAAAAAAAAAAArDfGmbn1TUJU9BlWVNQp5cKjpwTec8+JLPZ2czR/qHvhRdSes4wm2ncVc8vJMt0xXf7Of2ZfyZPOCJmZmZe3j7Yy0pXHSldRER5bmXnSjrus1pRpx1avmTSX62p3vzJtW2Bvinzp605eVxVT+9JfeV7Yftaf24fzR6cJsFIyb2+h7b5duFanhVr13vce7SuOjuw3Fp15Uo6+62OqfD1k5Tg3xR7Hlxz95B906rqen3txa2+qV1CFSaiutnyWeS7e7sL/PO+9/7Ruv8WRvmp3KxHxTdi8j+M5d73rEfljp6dJSfTdmbz1SjTvaGuerUjGceK4rJ4ksrOImHUNob8sFxxu6tRL91cTb+Dab9yO20LpZ0zSbWjY1LGq5UqcINrgw3FJPGZEw2du+G74VK9K0dONOSisy4m8rOeS5feK0x21G5205HK5/Gm2S+KvcifWI9/T1Y7zX3tvSoajcQcpxpUklLOZTkopcTfPteX38mVfp1PcXSXXlQq6g+FLilxNqnBZ5JU48m/wAObLR6QdDuNfsJ21nHNROM4rs4uF8154z78FJ6TrWp7XrOrZVHTqL1Zxku3+GUZf6mM3S0Vt5N+xcdcnHyZMPd8Xc63115a/8Aev7J0+hGrjlrUc/4L/8AM62+2TvDakeu027nOEef+z1JrHnT5Z8lk2LPpo1SnyvNOpT+y5Q/nxEm0Tpc0fUpKjf0pW8n3yalTz4caw15tJe0d3DPl0Zvk7Yw9ctIvX5RP9NSlen3sY2tO8vKyS6qE5ylhL6KcpN9niyr909Ld5dydvoH6qmuXWNJzl7Unyivdny7CR9L+pzs7KFrQlhVppSx3xis4+PCVxsLSaOtahRtbmClDMpyT7GoJtJrvTaSx4ZNst7bikS49k8HB4N+bnruI3MR6aj+vudvpOwty7uirvUbyUab5xdxKc5NeKi3nHteDevOhXUKUeKz1GnOX1ZRcM+/Mi3uwHSONTXVBb8Qcvvbpqse7UaQ7oytb7TbSpbatGcZwqyTVRt4XDBrDbxjy5dpFt49K9zVnKz27NQgsp1cZlL7OeSXt7X7CYdJuoVNO02q6Lw6nDTz7Jv1v8uV7ypdhafS1PUbe3rxzHic2vHgjKS++KOWSZrrHV6PZ2DFyIy9ocisTrc69Okbn+yQ6X0Z69uaCvdZ1Bw4lmPWuVWph+KbXD3d+fYa+udHGt7Ti9R067dSMVmUqXFTnFd7wn2eT9xdZ8aUuTR1/hqa+Lz4/EHKi++nd/TqNa93vVDszpTu7WcbPcFbrKUmkqj+lD7TX0l7Xz9r7C3k0+aZ5y3Vp1PSr2vZ0V6sakuFeCfNL3J49xdfR5fVNR023q1XzUXDz6uTivuijXj3nfclV27wsNcdOVhjUW1uPnG4lIwAVvlQAAAAAAAAAAAAAAAAAADFd/s5/Zl/JmU19RjXnSnG0inNxkoqTwstcsvD5GJ8m1fah5rsP2tP7cP5o9OFL0uiHcVFqpGrQzFpr15d3/AXLSc3FOrHEsLKTzh9/PvJeNWa73HufTfiHk4eROOcVonW96/k5nnfe/8AaN1/iyPRBUWt9F24NXua1+p0Eqk5TS45ck3yX0PDBtyKzMRqHL8P8jFgy3tltERrXX5pptXbukXdhbTudLoycqVNtypxbb4Vzba5neafpGn6OpLT7WFJS5yUFwp478LkVjS6Pd8UIqlR1rhjFYSjcVUkl2JJR5GO56NN43q4LrVIzXhOvVkvg4mtbTWI/Izl4uLLa2+VXuzO9dZ9Vp/0vYcDuP0yHApdW5cS4VLKXDxdmctLzOGoaHpmr87+xp1PByim/c+0iFDYmpLRp6BOpTVVz408vgxxxl28Oe7wI5a7Y6Qdvfq9NqycVyShVhKK8oVXhfA2nJbp3qp8XBw2m04uRFbRMxG51uOnXaZ3nRZtm7zwWcqbffTnJY9zbX3FU712xHad1+hU6/HGUVOLfJ4bksPHfmLJZ1/SlL1MT/6bZffg17Hot3BrlX9L3DdcHE8zcpdZUfsWPVXLl28vA4XiL+xWY+z2+Dlvw7Tbk8mtq68ot3p/dzv7C61zb1vd/Slbub9vVxlOH+VKPuiQ7a+tf1eu6WouLag/WS7XGSalj24b96PQ1jYW+m0oWVtTxThFRiu3kv5kA3N0QW97J3OhV1Sby3TmnwZ/ha5w8sNeGDe+G0amPPp9nDgdscefEwZ41S02mPlb0nSwLG/ttTpxurKspwksqUXlf+vIzlKW2yt8belnTIyXe3Rqx4X5xlJZ96NuvpHSTqy6i5qVFF9v6ynBe/gabN4z211rO3n37Iw97dORTu/Gev0/0mm+KFLc1jcWmnVFOpRcZNR5+tDEnHl38OeXtRTu1tXjoV5R1CazGEvW+zJOMvuk2XF0c7Xvdq0KlDUHDinPjXA28LhS55S8Dqt3dFFDVpyvdGrKlUllyhJepJ+Ka5x+DXkaXpe2rxHVbwOdxuNOTh5Lbxz5W+can6/ZPbe4pXcI17eopQkk4yi8pp9jTMd/fW+mU5Xd5VUYQTcm/wD77io7HbnSDtrNHS1Lg8ITpzh5qNR8vgjld7P33uppaxUxFPl1s4qKfjwUs8+fbg38e2vZnaL/AInBF9zyKdz5/m+iG6vf1Neuql3Gm3KtNuMUsv1n6scLteMIv7amkPQbKjYT+lCPrY+tLLl97Z0mz+jax2zJXlxU66uuyTWIw+zHx7sv3Y5kxM4MU1/NbzZ7Z7Sx8iK4MHsV+/p9IgABS+eAAAAAAAAAAAAAAAAAAAInqfSltnTJu3lfOpJcn1UXNJ+HEvVfuZi33pG6twxen6NUo0qDXrylUmqlT+H1YNRj44bcvYsp1/6Fdyfv7f5k/wAsuwYcMxvJb+SbLkyROqV2nPpj2x9er8t/iPTHthf3lX5b/Eg3oV3H+/t/mT/LJtsrostNtzV9qVVVq6+jy9Sn7Un2y/ifZ3JHXJj4lI3EzLnS/ItOpiITHTb9alTVzG3qU1LmlVjwSx4uOcx8nh+w6rX986FtqXU6jepVO3ggnOaT7G1H6Ofbg2dyf05Ok6W3Y0lUly460mlBeKioy4n54S9vYVPW6G90XEnWrXVCUpNylKVSo22+1tunzJ8GLFfrktqPu7Zb3r0pXabemPbH16vy3+I9Me2Pr1flv8SDehXcn7+3+ZP8s7vbXQtKjUVxuK5hOMefVUstS8OKbSePYlz8Sm2LiVjfelwrk5Ezruwn23d0Wm54u40+hV6tZXHOHBFtd0cvMvNLHJrOTPrW4NM27D9I1W8jTi+Szzcn4Riucn5I2LiNa1pOGmW8HKKxCEn1cOXYsxi8LyTKn1zoz3luOs77U723lN8klOajFd0Yrq+SX+uXzJcWPHe27T3Y+6jJe9a9I3KUvpi2wuSqVX/y3/3Hpj2x9er8t/iQb0K7k/f2/wAyf5Ztad0I6rUmlqd/ShDv6rinJ+KXFGKXnz8iucPEiPa/z6Joycmf+sLA0LpC0rclT9F0qjWnJYcn1eIxT75Sbwu/l2vDwngkN3d0LCErm7rRhCKzKU2oxS8W32Gto2iWO3qKstMoKMF8ZPvlJ97fiyCb12jvLeE+Gda3p0IvMKaqTflKT6vnL7l3eLjrTHe+onVfj5qptatd63PwdtX6Xtr0ZOEbmpPHfGnLH+bGTH6Y9sfXq/Lf4kG9Cu5P39v8yf5ZzpdCm4JNKrdW8V3tSnJr3cCz8S3wOJ+r7pPF5P6U7tOljQL6cba0jXnObxGMaTbb8l8fYkTGnNzSlKDi2s4eMr2PDa+DI7s7Y2n7Pp4oevWkvXqyWG/Yl/ux9nxbNXfGm7p1yLsNDqUaVGSxOcqk1UnntilGDUV7237F2xWrjtfu0nUe+VdZvFd28/g56p0obZ0qbt6l9xyi8PqouaTXauJerleGeRpemPbH16vy3+JBvQruNf31t8yf5Y9Cu5P39v8AMn+WWRg4nrdLOXkelU4fTJthc3Uq/Lf4ku0zUVqlNXULepTjLmlVjwSa8eHOV78Mhmy+im12/NX2q1I16yw4JL1KbXek/pS9r7O5Z5k+Is/gxOsW/mqxeJMbvoABO6gAAAAAAAAAAAAAAAAAAAAAAAAAAAAAAAAAAAAAAAAAAAAAAAAAAAAAAAAAAAAAAAAAAAAAAAAAAAAAAAAAAAAAAAAAAAAAAAAAAAAAAAAAAAAAAAAAAAAAAAAAAAAAAAAAAAAAAAAAAAAAAAAAAAAAAAAAAAAAAAAAAAAAAAAAAAAAAAAAAAAAAAAAAAAAAAAAAAAAAAAAAAAAAAAAA//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1188" y="465137"/>
            <a:ext cx="3233936" cy="2139572"/>
          </a:xfrm>
          <a:prstGeom prst="rect">
            <a:avLst/>
          </a:prstGeom>
        </p:spPr>
      </p:pic>
    </p:spTree>
    <p:extLst>
      <p:ext uri="{BB962C8B-B14F-4D97-AF65-F5344CB8AC3E}">
        <p14:creationId xmlns:p14="http://schemas.microsoft.com/office/powerpoint/2010/main" val="2954355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88640"/>
            <a:ext cx="2736304" cy="240932"/>
          </a:xfrm>
          <a:prstGeom prst="rect">
            <a:avLst/>
          </a:prstGeom>
        </p:spPr>
      </p:pic>
      <p:sp>
        <p:nvSpPr>
          <p:cNvPr id="5" name="Text Box 2"/>
          <p:cNvSpPr txBox="1">
            <a:spLocks noChangeArrowheads="1"/>
          </p:cNvSpPr>
          <p:nvPr/>
        </p:nvSpPr>
        <p:spPr bwMode="auto">
          <a:xfrm>
            <a:off x="395536" y="1124744"/>
            <a:ext cx="8048625" cy="532859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1800"/>
              </a:spcAft>
            </a:pPr>
            <a:r>
              <a:rPr lang="en-US" sz="1300" b="1" dirty="0">
                <a:solidFill>
                  <a:srgbClr val="0070C0"/>
                </a:solidFill>
                <a:effectLst/>
                <a:latin typeface="Merriweather"/>
                <a:ea typeface="Times New Roman" panose="02020603050405020304" pitchFamily="18" charset="0"/>
              </a:rPr>
              <a:t>Career Insight Talks and Events- </a:t>
            </a:r>
            <a:r>
              <a:rPr lang="en-US" sz="1300" dirty="0">
                <a:solidFill>
                  <a:srgbClr val="3D596D"/>
                </a:solidFill>
                <a:latin typeface="Merriweather"/>
                <a:ea typeface="Times New Roman" panose="02020603050405020304" pitchFamily="18" charset="0"/>
              </a:rPr>
              <a:t>speaking to groups of young people about your career journey and education pathway, and what work you do now. -providing information on skill requirements and possible education pathways that lead to future employment in your industry. You could do this by offering students short careers talks including a Q&amp;A session, presenting at a career fair, or participating in events such as Speed Career Networking and ‘What’s my Line” or being involved in an ‘Inspiring Futures for Young Women’ activity</a:t>
            </a:r>
            <a:r>
              <a:rPr lang="en-US" sz="1300" dirty="0">
                <a:solidFill>
                  <a:srgbClr val="3D596D"/>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300" b="1" dirty="0">
                <a:solidFill>
                  <a:srgbClr val="0070C0"/>
                </a:solidFill>
                <a:latin typeface="Merriweather"/>
                <a:ea typeface="Times New Roman" panose="02020603050405020304" pitchFamily="18" charset="0"/>
              </a:rPr>
              <a:t>Curriculum Link- </a:t>
            </a:r>
            <a:r>
              <a:rPr lang="en-US" sz="1300" dirty="0">
                <a:solidFill>
                  <a:srgbClr val="3D596D"/>
                </a:solidFill>
                <a:latin typeface="Merriweather"/>
                <a:ea typeface="Times New Roman" panose="02020603050405020304" pitchFamily="18" charset="0"/>
              </a:rPr>
              <a:t>involving yourself in consultations with teachers who seek to enrich school curriculum by offering your input to students so they can develop an appreciation of how their academic and vocational school subjects and learning activities are relevant to and are being applied in your career, workplace and industry. </a:t>
            </a:r>
            <a:endParaRPr lang="en-US" sz="1300" dirty="0" smtClean="0">
              <a:solidFill>
                <a:srgbClr val="3D596D"/>
              </a:solidFill>
              <a:latin typeface="Merriweather"/>
              <a:ea typeface="Times New Roman" panose="02020603050405020304" pitchFamily="18" charset="0"/>
            </a:endParaRPr>
          </a:p>
          <a:p>
            <a:pPr>
              <a:spcBef>
                <a:spcPts val="0"/>
              </a:spcBef>
              <a:spcAft>
                <a:spcPts val="0"/>
              </a:spcAft>
            </a:pPr>
            <a:endParaRPr lang="en-US" sz="1300" dirty="0">
              <a:solidFill>
                <a:srgbClr val="3D596D"/>
              </a:solidFill>
              <a:latin typeface="Merriweather"/>
              <a:ea typeface="Times New Roman" panose="02020603050405020304" pitchFamily="18" charset="0"/>
            </a:endParaRPr>
          </a:p>
          <a:p>
            <a:pPr>
              <a:spcBef>
                <a:spcPts val="0"/>
              </a:spcBef>
              <a:spcAft>
                <a:spcPts val="0"/>
              </a:spcAft>
            </a:pPr>
            <a:r>
              <a:rPr lang="en-US" sz="1300" b="1" dirty="0">
                <a:solidFill>
                  <a:srgbClr val="0070C0"/>
                </a:solidFill>
                <a:latin typeface="Merriweather"/>
                <a:ea typeface="Times New Roman" panose="02020603050405020304" pitchFamily="18" charset="0"/>
              </a:rPr>
              <a:t>Help with Resumes and/or Realistic Mock Interviews </a:t>
            </a:r>
            <a:r>
              <a:rPr lang="en-US" sz="1300" dirty="0">
                <a:solidFill>
                  <a:srgbClr val="3D596D"/>
                </a:solidFill>
                <a:latin typeface="Merriweather"/>
                <a:ea typeface="Times New Roman" panose="02020603050405020304" pitchFamily="18" charset="0"/>
              </a:rPr>
              <a:t>– giving young people feedback and advice on their Resumes – helping young people practice their communication skills in realistic mock interview scenarios for jobs, Apprenticeships, Higher Education entry etc.</a:t>
            </a:r>
          </a:p>
          <a:p>
            <a:pPr marL="0" marR="0">
              <a:spcBef>
                <a:spcPts val="0"/>
              </a:spcBef>
              <a:spcAft>
                <a:spcPts val="0"/>
              </a:spcAft>
            </a:pPr>
            <a:r>
              <a:rPr lang="en-US" sz="1300" b="1" dirty="0">
                <a:solidFill>
                  <a:srgbClr val="2AA2C7"/>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300" b="1" dirty="0">
                <a:solidFill>
                  <a:srgbClr val="0070C0"/>
                </a:solidFill>
                <a:latin typeface="Merriweather"/>
                <a:ea typeface="Times New Roman" panose="02020603050405020304" pitchFamily="18" charset="0"/>
              </a:rPr>
              <a:t>Exchanging Expectations- </a:t>
            </a:r>
            <a:r>
              <a:rPr lang="en-US" sz="1300" dirty="0">
                <a:solidFill>
                  <a:srgbClr val="3D596D"/>
                </a:solidFill>
                <a:latin typeface="Merriweather"/>
                <a:ea typeface="Times New Roman" panose="02020603050405020304" pitchFamily="18" charset="0"/>
              </a:rPr>
              <a:t>enabling the voices of employers and young people to be shared and heard through authentic career conversations. In practical terms, this means a pair or small group of young people sitting down with you (as an employer/</a:t>
            </a:r>
            <a:r>
              <a:rPr lang="en-US" sz="1300" dirty="0" err="1">
                <a:solidFill>
                  <a:srgbClr val="3D596D"/>
                </a:solidFill>
                <a:latin typeface="Merriweather"/>
                <a:ea typeface="Times New Roman" panose="02020603050405020304" pitchFamily="18" charset="0"/>
              </a:rPr>
              <a:t>ee</a:t>
            </a:r>
            <a:r>
              <a:rPr lang="en-US" sz="1300" dirty="0">
                <a:solidFill>
                  <a:srgbClr val="3D596D"/>
                </a:solidFill>
                <a:latin typeface="Merriweather"/>
                <a:ea typeface="Times New Roman" panose="02020603050405020304" pitchFamily="18" charset="0"/>
              </a:rPr>
              <a:t>) and discussing what you both hope for and expect from each other. Young people and employers learning together, will help young workers (including students on placement) and their supervisors to be both more fulfilled and productive in their work. </a:t>
            </a:r>
          </a:p>
          <a:p>
            <a:pPr marL="0" marR="0">
              <a:spcBef>
                <a:spcPts val="0"/>
              </a:spcBef>
              <a:spcAft>
                <a:spcPts val="0"/>
              </a:spcAft>
            </a:pPr>
            <a:r>
              <a:rPr lang="en-US" sz="1300" b="1" dirty="0">
                <a:solidFill>
                  <a:srgbClr val="2AA2C7"/>
                </a:solidFill>
                <a:effectLst/>
                <a:latin typeface="Merriweather"/>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300" b="1" dirty="0">
                <a:solidFill>
                  <a:srgbClr val="0070C0"/>
                </a:solidFill>
                <a:latin typeface="Merriweather"/>
                <a:ea typeface="Times New Roman" panose="02020603050405020304" pitchFamily="18" charset="0"/>
              </a:rPr>
              <a:t>Reading or Numeracy </a:t>
            </a:r>
            <a:r>
              <a:rPr lang="en-US" sz="1300" dirty="0">
                <a:solidFill>
                  <a:srgbClr val="3D596D"/>
                </a:solidFill>
                <a:effectLst/>
                <a:latin typeface="Merriweather"/>
                <a:ea typeface="Times New Roman" panose="02020603050405020304" pitchFamily="18" charset="0"/>
              </a:rPr>
              <a:t>– reading to children or listening to them read in a primary school, either individually or in groups. This could be a one-off activity or it may evolve into more regular</a:t>
            </a:r>
            <a:br>
              <a:rPr lang="en-US" sz="1300" dirty="0">
                <a:solidFill>
                  <a:srgbClr val="3D596D"/>
                </a:solidFill>
                <a:effectLst/>
                <a:latin typeface="Merriweather"/>
                <a:ea typeface="Times New Roman" panose="02020603050405020304" pitchFamily="18" charset="0"/>
              </a:rPr>
            </a:br>
            <a:r>
              <a:rPr lang="en-US" sz="1300" dirty="0">
                <a:solidFill>
                  <a:srgbClr val="3D596D"/>
                </a:solidFill>
                <a:effectLst/>
                <a:latin typeface="Merriweather"/>
                <a:ea typeface="Times New Roman" panose="02020603050405020304" pitchFamily="18" charset="0"/>
              </a:rPr>
              <a:t>involvement depending on the needs of the school and availability of the volunteer.</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solidFill>
                  <a:srgbClr val="3D596D"/>
                </a:solidFill>
                <a:effectLst/>
                <a:latin typeface="Merriweather"/>
                <a:ea typeface="Times New Roman" panose="02020603050405020304" pitchFamily="18" charset="0"/>
              </a:rPr>
              <a:t>- </a:t>
            </a:r>
            <a:r>
              <a:rPr lang="en-US" sz="1300" dirty="0">
                <a:solidFill>
                  <a:srgbClr val="3D596D"/>
                </a:solidFill>
                <a:effectLst/>
                <a:latin typeface="Merriweather"/>
                <a:ea typeface="Times New Roman" panose="02020603050405020304" pitchFamily="18" charset="0"/>
              </a:rPr>
              <a:t>taking part in a numeracy related activity with a group of primary school children. </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p:txBody>
      </p:sp>
      <p:sp>
        <p:nvSpPr>
          <p:cNvPr id="6" name="Rectangle 5"/>
          <p:cNvSpPr/>
          <p:nvPr/>
        </p:nvSpPr>
        <p:spPr>
          <a:xfrm>
            <a:off x="2555776" y="620688"/>
            <a:ext cx="3816424" cy="369332"/>
          </a:xfrm>
          <a:prstGeom prst="rect">
            <a:avLst/>
          </a:prstGeom>
        </p:spPr>
        <p:txBody>
          <a:bodyPr wrap="square">
            <a:spAutoFit/>
          </a:bodyPr>
          <a:lstStyle/>
          <a:p>
            <a:r>
              <a:rPr lang="en-AU" dirty="0" smtClean="0">
                <a:latin typeface="Arial Black" panose="020B0A04020102020204" pitchFamily="34" charset="0"/>
                <a:ea typeface="Times New Roman" panose="02020603050405020304" pitchFamily="18" charset="0"/>
                <a:cs typeface="Times New Roman" panose="02020603050405020304" pitchFamily="18" charset="0"/>
              </a:rPr>
              <a:t>Current Volunteer Activities</a:t>
            </a:r>
            <a:r>
              <a:rPr lang="en-AU" dirty="0">
                <a:latin typeface="Arial Black" panose="020B0A0402010202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3799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0AF65B-71A0-4A76-97CA-D2E97A7AC42E}" type="slidenum">
              <a:rPr lang="en-GB">
                <a:solidFill>
                  <a:schemeClr val="tx2"/>
                </a:solidFill>
              </a:rPr>
              <a:pPr eaLnBrk="1" hangingPunct="1"/>
              <a:t>11</a:t>
            </a:fld>
            <a:endParaRPr lang="en-GB">
              <a:solidFill>
                <a:schemeClr val="tx2"/>
              </a:solidFill>
            </a:endParaRPr>
          </a:p>
        </p:txBody>
      </p:sp>
      <p:sp>
        <p:nvSpPr>
          <p:cNvPr id="5" name="Rectangle 4"/>
          <p:cNvSpPr/>
          <p:nvPr/>
        </p:nvSpPr>
        <p:spPr>
          <a:xfrm>
            <a:off x="0" y="484729"/>
            <a:ext cx="6213239" cy="369332"/>
          </a:xfrm>
          <a:prstGeom prst="rect">
            <a:avLst/>
          </a:prstGeom>
        </p:spPr>
        <p:txBody>
          <a:bodyPr wrap="none">
            <a:spAutoFit/>
          </a:bodyPr>
          <a:lstStyle/>
          <a:p>
            <a:r>
              <a:rPr lang="en-GB" b="1" dirty="0">
                <a:solidFill>
                  <a:schemeClr val="accent5">
                    <a:lumMod val="50000"/>
                  </a:schemeClr>
                </a:solidFill>
                <a:latin typeface="Arial Black" pitchFamily="34" charset="0"/>
              </a:rPr>
              <a:t> </a:t>
            </a:r>
            <a:r>
              <a:rPr lang="en-GB" b="1" dirty="0" smtClean="0">
                <a:solidFill>
                  <a:schemeClr val="accent5">
                    <a:lumMod val="50000"/>
                  </a:schemeClr>
                </a:solidFill>
                <a:latin typeface="Arial Black" pitchFamily="34" charset="0"/>
              </a:rPr>
              <a:t>Types of Events – Schools/Colleges use ITF for</a:t>
            </a:r>
            <a:endParaRPr lang="en-GB" dirty="0"/>
          </a:p>
        </p:txBody>
      </p:sp>
      <p:pic>
        <p:nvPicPr>
          <p:cNvPr id="2050" name="Picture 2" descr="G:\5. Communications\Photos Basildon Upper Academy 22nd Jan\Basildon Pics 3rd Batch\EET 22.01.14-60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4" r="15781"/>
          <a:stretch/>
        </p:blipFill>
        <p:spPr bwMode="auto">
          <a:xfrm>
            <a:off x="2807592" y="1816534"/>
            <a:ext cx="1944216" cy="160783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676366" y="1547333"/>
            <a:ext cx="1881477" cy="276999"/>
          </a:xfrm>
          <a:prstGeom prst="rect">
            <a:avLst/>
          </a:prstGeom>
        </p:spPr>
        <p:txBody>
          <a:bodyPr wrap="none">
            <a:spAutoFit/>
          </a:bodyPr>
          <a:lstStyle/>
          <a:p>
            <a:r>
              <a:rPr lang="en-GB" sz="1200" b="1" dirty="0" smtClean="0">
                <a:solidFill>
                  <a:schemeClr val="accent5">
                    <a:lumMod val="50000"/>
                  </a:schemeClr>
                </a:solidFill>
                <a:latin typeface="Arial Black" pitchFamily="34" charset="0"/>
              </a:rPr>
              <a:t>Careers Networking</a:t>
            </a:r>
            <a:endParaRPr lang="en-GB" sz="1200" dirty="0"/>
          </a:p>
        </p:txBody>
      </p:sp>
      <p:sp>
        <p:nvSpPr>
          <p:cNvPr id="19" name="Rectangle 18"/>
          <p:cNvSpPr/>
          <p:nvPr/>
        </p:nvSpPr>
        <p:spPr>
          <a:xfrm>
            <a:off x="4874294" y="1539535"/>
            <a:ext cx="1224181" cy="276999"/>
          </a:xfrm>
          <a:prstGeom prst="rect">
            <a:avLst/>
          </a:prstGeom>
        </p:spPr>
        <p:txBody>
          <a:bodyPr wrap="none">
            <a:spAutoFit/>
          </a:bodyPr>
          <a:lstStyle/>
          <a:p>
            <a:r>
              <a:rPr lang="en-GB" sz="1200" b="1" dirty="0" smtClean="0">
                <a:solidFill>
                  <a:schemeClr val="accent5">
                    <a:lumMod val="50000"/>
                  </a:schemeClr>
                </a:solidFill>
                <a:latin typeface="Arial Black" pitchFamily="34" charset="0"/>
              </a:rPr>
              <a:t>Careers Fair</a:t>
            </a:r>
            <a:endParaRPr lang="en-GB" sz="1200" dirty="0"/>
          </a:p>
        </p:txBody>
      </p:sp>
      <p:sp>
        <p:nvSpPr>
          <p:cNvPr id="20" name="Rectangle 19"/>
          <p:cNvSpPr/>
          <p:nvPr/>
        </p:nvSpPr>
        <p:spPr>
          <a:xfrm>
            <a:off x="7218376" y="1547332"/>
            <a:ext cx="543931" cy="276999"/>
          </a:xfrm>
          <a:prstGeom prst="rect">
            <a:avLst/>
          </a:prstGeom>
        </p:spPr>
        <p:txBody>
          <a:bodyPr wrap="none">
            <a:spAutoFit/>
          </a:bodyPr>
          <a:lstStyle/>
          <a:p>
            <a:r>
              <a:rPr lang="en-GB" sz="1200" b="1" dirty="0" smtClean="0">
                <a:solidFill>
                  <a:schemeClr val="accent5">
                    <a:lumMod val="50000"/>
                  </a:schemeClr>
                </a:solidFill>
                <a:latin typeface="Arial Black" pitchFamily="34" charset="0"/>
              </a:rPr>
              <a:t>Talk</a:t>
            </a:r>
            <a:endParaRPr lang="en-GB" sz="1200" dirty="0"/>
          </a:p>
        </p:txBody>
      </p:sp>
      <p:pic>
        <p:nvPicPr>
          <p:cNvPr id="2053" name="Picture 5" descr="G:\5. Communications\Photos Basildon Upper Academy 22nd Jan\Basildon Pics 3rd Batch\EET 22.01.14-61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2547" y="4109842"/>
            <a:ext cx="1944216" cy="124494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5. Communications\Photos - City Hall 13th February\EET city hall 13.02.14 -099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844"/>
          <a:stretch/>
        </p:blipFill>
        <p:spPr bwMode="auto">
          <a:xfrm>
            <a:off x="4942250" y="1851008"/>
            <a:ext cx="2175194" cy="1573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5. Communications\Photos City Hall 2\EET city hall 13.02.14 -12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7086" y="3974225"/>
            <a:ext cx="2121805" cy="151618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G:\5. Communications\Photos ITF launch 2 July\Edited Photos\The Final Selection\Inspiring the Future074.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078" r="10348"/>
          <a:stretch/>
        </p:blipFill>
        <p:spPr bwMode="auto">
          <a:xfrm>
            <a:off x="7236391" y="3931761"/>
            <a:ext cx="1744586" cy="15586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pyatt\AppData\Local\Microsoft\Windows\Temporary Internet Files\Content.Outlook\YJ0R404X\IMG_993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062" r="10503"/>
          <a:stretch/>
        </p:blipFill>
        <p:spPr bwMode="auto">
          <a:xfrm>
            <a:off x="7259575" y="1851008"/>
            <a:ext cx="1698217" cy="15733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1266392584"/>
              </p:ext>
            </p:extLst>
          </p:nvPr>
        </p:nvGraphicFramePr>
        <p:xfrm>
          <a:off x="285233" y="1816534"/>
          <a:ext cx="2197168" cy="3531069"/>
        </p:xfrm>
        <a:graphic>
          <a:graphicData uri="http://schemas.openxmlformats.org/drawingml/2006/table">
            <a:tbl>
              <a:tblPr firstRow="1" bandRow="1">
                <a:tableStyleId>{912C8C85-51F0-491E-9774-3900AFEF0FD7}</a:tableStyleId>
              </a:tblPr>
              <a:tblGrid>
                <a:gridCol w="2197168"/>
              </a:tblGrid>
              <a:tr h="397667">
                <a:tc>
                  <a:txBody>
                    <a:bodyPr/>
                    <a:lstStyle/>
                    <a:p>
                      <a:r>
                        <a:rPr lang="en-GB" sz="1400" b="1" dirty="0" smtClean="0"/>
                        <a:t>Types of Events you could run</a:t>
                      </a:r>
                      <a:endParaRPr lang="en-GB" sz="1400" b="1" dirty="0"/>
                    </a:p>
                  </a:txBody>
                  <a:tcPr/>
                </a:tc>
              </a:tr>
              <a:tr h="261956">
                <a:tc>
                  <a:txBody>
                    <a:bodyPr/>
                    <a:lstStyle/>
                    <a:p>
                      <a:r>
                        <a:rPr lang="en-GB" sz="1200" b="1" dirty="0" smtClean="0"/>
                        <a:t>Careers Fairs</a:t>
                      </a:r>
                      <a:endParaRPr lang="en-GB" sz="1200" b="1" dirty="0"/>
                    </a:p>
                  </a:txBody>
                  <a:tcPr/>
                </a:tc>
              </a:tr>
              <a:tr h="261956">
                <a:tc>
                  <a:txBody>
                    <a:bodyPr/>
                    <a:lstStyle/>
                    <a:p>
                      <a:r>
                        <a:rPr lang="en-GB" sz="1200" b="1" dirty="0" smtClean="0"/>
                        <a:t>Careers Networking</a:t>
                      </a:r>
                      <a:endParaRPr lang="en-GB" sz="1200" b="1" dirty="0"/>
                    </a:p>
                  </a:txBody>
                  <a:tcPr/>
                </a:tc>
              </a:tr>
              <a:tr h="261956">
                <a:tc>
                  <a:txBody>
                    <a:bodyPr/>
                    <a:lstStyle/>
                    <a:p>
                      <a:r>
                        <a:rPr lang="en-GB" sz="1200" b="1" dirty="0" smtClean="0"/>
                        <a:t>Options</a:t>
                      </a:r>
                      <a:r>
                        <a:rPr lang="en-GB" sz="1200" b="1" baseline="0" dirty="0" smtClean="0"/>
                        <a:t> Evenings</a:t>
                      </a:r>
                      <a:endParaRPr lang="en-GB" sz="1200" b="1" dirty="0"/>
                    </a:p>
                  </a:txBody>
                  <a:tcPr/>
                </a:tc>
              </a:tr>
              <a:tr h="261956">
                <a:tc>
                  <a:txBody>
                    <a:bodyPr/>
                    <a:lstStyle/>
                    <a:p>
                      <a:r>
                        <a:rPr lang="en-GB" sz="1200" b="1" dirty="0" smtClean="0"/>
                        <a:t>‘Career Insight’ Talks</a:t>
                      </a:r>
                      <a:endParaRPr lang="en-GB" sz="1200" b="1" dirty="0"/>
                    </a:p>
                  </a:txBody>
                  <a:tcPr/>
                </a:tc>
              </a:tr>
              <a:tr h="434252">
                <a:tc>
                  <a:txBody>
                    <a:bodyPr/>
                    <a:lstStyle/>
                    <a:p>
                      <a:r>
                        <a:rPr lang="en-GB" sz="1200" b="1" dirty="0" smtClean="0"/>
                        <a:t>Resume &amp; Interview Technique Workshops</a:t>
                      </a:r>
                      <a:endParaRPr lang="en-GB" sz="1200" b="1" dirty="0"/>
                    </a:p>
                  </a:txBody>
                  <a:tcPr/>
                </a:tc>
              </a:tr>
              <a:tr h="361149">
                <a:tc>
                  <a:txBody>
                    <a:bodyPr/>
                    <a:lstStyle/>
                    <a:p>
                      <a:r>
                        <a:rPr lang="en-GB" sz="1200" b="1" dirty="0" smtClean="0"/>
                        <a:t>What’s my line? </a:t>
                      </a:r>
                      <a:endParaRPr lang="en-GB" sz="1200" b="1" dirty="0"/>
                    </a:p>
                  </a:txBody>
                  <a:tcPr/>
                </a:tc>
              </a:tr>
              <a:tr h="261956">
                <a:tc>
                  <a:txBody>
                    <a:bodyPr/>
                    <a:lstStyle/>
                    <a:p>
                      <a:r>
                        <a:rPr lang="en-GB" sz="1200" b="1" dirty="0" smtClean="0"/>
                        <a:t>‘Enterprise Insight</a:t>
                      </a:r>
                      <a:r>
                        <a:rPr lang="en-GB" sz="1200" b="1" baseline="0" dirty="0" smtClean="0"/>
                        <a:t> Talks’</a:t>
                      </a:r>
                      <a:endParaRPr lang="en-GB" sz="1200" b="1" dirty="0"/>
                    </a:p>
                  </a:txBody>
                  <a:tcPr/>
                </a:tc>
              </a:tr>
              <a:tr h="261956">
                <a:tc>
                  <a:txBody>
                    <a:bodyPr/>
                    <a:lstStyle/>
                    <a:p>
                      <a:r>
                        <a:rPr lang="en-GB" sz="1200" b="1" dirty="0" smtClean="0"/>
                        <a:t>School</a:t>
                      </a:r>
                      <a:r>
                        <a:rPr lang="en-GB" sz="1200" b="1" baseline="0" dirty="0" smtClean="0"/>
                        <a:t> Assemblies</a:t>
                      </a:r>
                      <a:endParaRPr lang="en-GB" sz="1200" b="1" dirty="0"/>
                    </a:p>
                  </a:txBody>
                  <a:tcPr/>
                </a:tc>
              </a:tr>
              <a:tr h="261956">
                <a:tc>
                  <a:txBody>
                    <a:bodyPr/>
                    <a:lstStyle/>
                    <a:p>
                      <a:r>
                        <a:rPr lang="en-GB" sz="1200" b="1" dirty="0" smtClean="0"/>
                        <a:t>Curriculum</a:t>
                      </a:r>
                      <a:r>
                        <a:rPr lang="en-GB" sz="1200" b="1" baseline="0" dirty="0" smtClean="0"/>
                        <a:t> Enrichment</a:t>
                      </a:r>
                      <a:endParaRPr lang="en-GB" sz="1200" b="1" dirty="0"/>
                    </a:p>
                  </a:txBody>
                  <a:tcPr/>
                </a:tc>
              </a:tr>
              <a:tr h="261956">
                <a:tc>
                  <a:txBody>
                    <a:bodyPr/>
                    <a:lstStyle/>
                    <a:p>
                      <a:r>
                        <a:rPr lang="en-GB" sz="1200" b="1" dirty="0" smtClean="0"/>
                        <a:t>Lunchtime</a:t>
                      </a:r>
                      <a:r>
                        <a:rPr lang="en-GB" sz="1200" b="1" baseline="0" dirty="0" smtClean="0"/>
                        <a:t> Events</a:t>
                      </a:r>
                      <a:endParaRPr lang="en-GB" sz="1200" b="1" dirty="0"/>
                    </a:p>
                  </a:txBody>
                  <a:tcPr/>
                </a:tc>
              </a:tr>
            </a:tbl>
          </a:graphicData>
        </a:graphic>
      </p:graphicFrame>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4209" y="132219"/>
            <a:ext cx="2736304" cy="240932"/>
          </a:xfrm>
          <a:prstGeom prst="rect">
            <a:avLst/>
          </a:prstGeom>
        </p:spPr>
      </p:pic>
    </p:spTree>
    <p:extLst>
      <p:ext uri="{BB962C8B-B14F-4D97-AF65-F5344CB8AC3E}">
        <p14:creationId xmlns:p14="http://schemas.microsoft.com/office/powerpoint/2010/main" val="1121895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1268760"/>
            <a:ext cx="6948488" cy="900246"/>
          </a:xfrm>
          <a:prstGeom prst="rect">
            <a:avLst/>
          </a:prstGeom>
        </p:spPr>
        <p:txBody>
          <a:bodyPr wrap="square">
            <a:spAutoFit/>
          </a:bodyPr>
          <a:lstStyle/>
          <a:p>
            <a:pPr marL="1033145" marR="0">
              <a:lnSpc>
                <a:spcPts val="6300"/>
              </a:lnSpc>
              <a:spcBef>
                <a:spcPts val="0"/>
              </a:spcBef>
              <a:spcAft>
                <a:spcPts val="0"/>
              </a:spcAft>
            </a:pPr>
            <a:r>
              <a:rPr lang="en-US" sz="4000"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Our Campaigns</a:t>
            </a:r>
            <a:endParaRPr lang="en-US" sz="40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88640"/>
            <a:ext cx="2736304" cy="240932"/>
          </a:xfrm>
          <a:prstGeom prst="rect">
            <a:avLst/>
          </a:prstGeom>
        </p:spPr>
      </p:pic>
      <p:pic>
        <p:nvPicPr>
          <p:cNvPr id="6" name="Picture 5" descr="T:\Marketing\Logos\Inspiring the Future\itfwomen4 Non transperant.png"/>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80928"/>
            <a:ext cx="2538095" cy="1971040"/>
          </a:xfrm>
          <a:prstGeom prst="rect">
            <a:avLst/>
          </a:prstGeom>
          <a:noFill/>
          <a:ln>
            <a:noFill/>
          </a:ln>
        </p:spPr>
      </p:pic>
      <p:pic>
        <p:nvPicPr>
          <p:cNvPr id="7" name="Picture 6" descr="T:\Marketing\Logos\Inspiring the Future\primary_futuresaus.jpg"/>
          <p:cNvPicPr/>
          <p:nvPr/>
        </p:nvPicPr>
        <p:blipFill>
          <a:blip r:embed="rId4">
            <a:extLst>
              <a:ext uri="{28A0092B-C50C-407E-A947-70E740481C1C}">
                <a14:useLocalDpi xmlns:a14="http://schemas.microsoft.com/office/drawing/2010/main" val="0"/>
              </a:ext>
            </a:extLst>
          </a:blip>
          <a:srcRect/>
          <a:stretch>
            <a:fillRect/>
          </a:stretch>
        </p:blipFill>
        <p:spPr bwMode="auto">
          <a:xfrm>
            <a:off x="4663166" y="2780928"/>
            <a:ext cx="2598420" cy="2018030"/>
          </a:xfrm>
          <a:prstGeom prst="rect">
            <a:avLst/>
          </a:prstGeom>
          <a:noFill/>
          <a:ln>
            <a:noFill/>
          </a:ln>
        </p:spPr>
      </p:pic>
    </p:spTree>
    <p:extLst>
      <p:ext uri="{BB962C8B-B14F-4D97-AF65-F5344CB8AC3E}">
        <p14:creationId xmlns:p14="http://schemas.microsoft.com/office/powerpoint/2010/main" val="386080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arketing\Logos\Inspiring the Future\itfwomen4 Non transperant.png"/>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1459230" cy="1133475"/>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88640"/>
            <a:ext cx="2736304" cy="240932"/>
          </a:xfrm>
          <a:prstGeom prst="rect">
            <a:avLst/>
          </a:prstGeom>
        </p:spPr>
      </p:pic>
      <p:sp>
        <p:nvSpPr>
          <p:cNvPr id="6" name="Rectangle 5"/>
          <p:cNvSpPr/>
          <p:nvPr/>
        </p:nvSpPr>
        <p:spPr>
          <a:xfrm>
            <a:off x="611560" y="1412776"/>
            <a:ext cx="8136904" cy="707886"/>
          </a:xfrm>
          <a:prstGeom prst="rect">
            <a:avLst/>
          </a:prstGeom>
        </p:spPr>
        <p:txBody>
          <a:bodyPr wrap="square">
            <a:spAutoFit/>
          </a:bodyPr>
          <a:lstStyle/>
          <a:p>
            <a:pPr marL="238125" marR="306705" indent="-172085">
              <a:lnSpc>
                <a:spcPts val="1600"/>
              </a:lnSpc>
              <a:spcBef>
                <a:spcPts val="90"/>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   T</a:t>
            </a:r>
            <a:r>
              <a:rPr lang="en-US" spc="-5" dirty="0" smtClean="0">
                <a:latin typeface="Calibri" panose="020F0502020204030204" pitchFamily="34" charset="0"/>
                <a:ea typeface="Calibri" panose="020F0502020204030204" pitchFamily="34" charset="0"/>
                <a:cs typeface="Calibri" panose="020F0502020204030204" pitchFamily="34" charset="0"/>
              </a:rPr>
              <a:t>h</a:t>
            </a:r>
            <a:r>
              <a:rPr lang="en-US" dirty="0" smtClean="0">
                <a:latin typeface="Calibri" panose="020F0502020204030204" pitchFamily="34" charset="0"/>
                <a:ea typeface="Calibri" panose="020F0502020204030204" pitchFamily="34" charset="0"/>
                <a:cs typeface="Calibri" panose="020F0502020204030204" pitchFamily="34" charset="0"/>
              </a:rPr>
              <a:t>e</a:t>
            </a:r>
            <a:r>
              <a:rPr lang="en-US" spc="5" dirty="0" smtClean="0">
                <a:latin typeface="Calibri" panose="020F0502020204030204" pitchFamily="34" charset="0"/>
                <a:ea typeface="Calibri" panose="020F0502020204030204" pitchFamily="34" charset="0"/>
                <a:cs typeface="Calibri" panose="020F0502020204030204" pitchFamily="34" charset="0"/>
              </a:rPr>
              <a:t> </a:t>
            </a:r>
            <a:r>
              <a:rPr lang="en-US" b="1" i="1" dirty="0">
                <a:latin typeface="Calibri" panose="020F0502020204030204" pitchFamily="34" charset="0"/>
                <a:ea typeface="Calibri" panose="020F0502020204030204" pitchFamily="34" charset="0"/>
                <a:cs typeface="Calibri" panose="020F0502020204030204" pitchFamily="34" charset="0"/>
              </a:rPr>
              <a:t>Insp</a:t>
            </a:r>
            <a:r>
              <a:rPr lang="en-US" b="1" i="1" spc="5" dirty="0">
                <a:latin typeface="Calibri" panose="020F0502020204030204" pitchFamily="34" charset="0"/>
                <a:ea typeface="Calibri" panose="020F0502020204030204" pitchFamily="34" charset="0"/>
                <a:cs typeface="Calibri" panose="020F0502020204030204" pitchFamily="34" charset="0"/>
              </a:rPr>
              <a:t>i</a:t>
            </a:r>
            <a:r>
              <a:rPr lang="en-US" b="1" i="1" dirty="0">
                <a:latin typeface="Calibri" panose="020F0502020204030204" pitchFamily="34" charset="0"/>
                <a:ea typeface="Calibri" panose="020F0502020204030204" pitchFamily="34" charset="0"/>
                <a:cs typeface="Calibri" panose="020F0502020204030204" pitchFamily="34" charset="0"/>
              </a:rPr>
              <a:t>ri</a:t>
            </a:r>
            <a:r>
              <a:rPr lang="en-US" b="1" i="1" spc="5" dirty="0">
                <a:latin typeface="Calibri" panose="020F0502020204030204" pitchFamily="34" charset="0"/>
                <a:ea typeface="Calibri" panose="020F0502020204030204" pitchFamily="34" charset="0"/>
                <a:cs typeface="Calibri" panose="020F0502020204030204" pitchFamily="34" charset="0"/>
              </a:rPr>
              <a:t>n</a:t>
            </a:r>
            <a:r>
              <a:rPr lang="en-US" b="1" i="1" dirty="0">
                <a:latin typeface="Calibri" panose="020F0502020204030204" pitchFamily="34" charset="0"/>
                <a:ea typeface="Calibri" panose="020F0502020204030204" pitchFamily="34" charset="0"/>
                <a:cs typeface="Calibri" panose="020F0502020204030204" pitchFamily="34" charset="0"/>
              </a:rPr>
              <a:t>g</a:t>
            </a:r>
            <a:r>
              <a:rPr lang="en-US" b="1" i="1" spc="-25" dirty="0">
                <a:latin typeface="Calibri" panose="020F0502020204030204" pitchFamily="34" charset="0"/>
                <a:ea typeface="Calibri" panose="020F0502020204030204" pitchFamily="34" charset="0"/>
                <a:cs typeface="Calibri" panose="020F0502020204030204" pitchFamily="34" charset="0"/>
              </a:rPr>
              <a:t> </a:t>
            </a:r>
            <a:r>
              <a:rPr lang="en-US" b="1" i="1" spc="5" dirty="0">
                <a:latin typeface="Calibri" panose="020F0502020204030204" pitchFamily="34" charset="0"/>
                <a:ea typeface="Calibri" panose="020F0502020204030204" pitchFamily="34" charset="0"/>
                <a:cs typeface="Calibri" panose="020F0502020204030204" pitchFamily="34" charset="0"/>
              </a:rPr>
              <a:t>t</a:t>
            </a:r>
            <a:r>
              <a:rPr lang="en-US" b="1" i="1" dirty="0">
                <a:latin typeface="Calibri" panose="020F0502020204030204" pitchFamily="34" charset="0"/>
                <a:ea typeface="Calibri" panose="020F0502020204030204" pitchFamily="34" charset="0"/>
                <a:cs typeface="Calibri" panose="020F0502020204030204" pitchFamily="34" charset="0"/>
              </a:rPr>
              <a:t>he</a:t>
            </a:r>
            <a:r>
              <a:rPr lang="en-US" b="1" i="1" spc="-20" dirty="0">
                <a:latin typeface="Calibri" panose="020F0502020204030204" pitchFamily="34" charset="0"/>
                <a:ea typeface="Calibri" panose="020F0502020204030204" pitchFamily="34" charset="0"/>
                <a:cs typeface="Calibri" panose="020F0502020204030204" pitchFamily="34" charset="0"/>
              </a:rPr>
              <a:t> </a:t>
            </a:r>
            <a:r>
              <a:rPr lang="en-US" b="1" i="1" spc="-10" dirty="0">
                <a:latin typeface="Calibri" panose="020F0502020204030204" pitchFamily="34" charset="0"/>
                <a:ea typeface="Calibri" panose="020F0502020204030204" pitchFamily="34" charset="0"/>
                <a:cs typeface="Calibri" panose="020F0502020204030204" pitchFamily="34" charset="0"/>
              </a:rPr>
              <a:t>F</a:t>
            </a:r>
            <a:r>
              <a:rPr lang="en-US" b="1" i="1" dirty="0">
                <a:latin typeface="Calibri" panose="020F0502020204030204" pitchFamily="34" charset="0"/>
                <a:ea typeface="Calibri" panose="020F0502020204030204" pitchFamily="34" charset="0"/>
                <a:cs typeface="Calibri" panose="020F0502020204030204" pitchFamily="34" charset="0"/>
              </a:rPr>
              <a:t>u</a:t>
            </a:r>
            <a:r>
              <a:rPr lang="en-US" b="1" i="1" spc="5" dirty="0">
                <a:latin typeface="Calibri" panose="020F0502020204030204" pitchFamily="34" charset="0"/>
                <a:ea typeface="Calibri" panose="020F0502020204030204" pitchFamily="34" charset="0"/>
                <a:cs typeface="Calibri" panose="020F0502020204030204" pitchFamily="34" charset="0"/>
              </a:rPr>
              <a:t>t</a:t>
            </a:r>
            <a:r>
              <a:rPr lang="en-US" b="1" i="1" dirty="0">
                <a:latin typeface="Calibri" panose="020F0502020204030204" pitchFamily="34" charset="0"/>
                <a:ea typeface="Calibri" panose="020F0502020204030204" pitchFamily="34" charset="0"/>
                <a:cs typeface="Calibri" panose="020F0502020204030204" pitchFamily="34" charset="0"/>
              </a:rPr>
              <a:t>ure:</a:t>
            </a:r>
            <a:r>
              <a:rPr lang="en-US" b="1" i="1" spc="-35" dirty="0">
                <a:latin typeface="Calibri" panose="020F0502020204030204" pitchFamily="34" charset="0"/>
                <a:ea typeface="Calibri" panose="020F0502020204030204" pitchFamily="34" charset="0"/>
                <a:cs typeface="Calibri" panose="020F0502020204030204" pitchFamily="34" charset="0"/>
              </a:rPr>
              <a:t> </a:t>
            </a:r>
            <a:r>
              <a:rPr lang="en-US" b="1" i="1" dirty="0">
                <a:latin typeface="Calibri" panose="020F0502020204030204" pitchFamily="34" charset="0"/>
                <a:ea typeface="Calibri" panose="020F0502020204030204" pitchFamily="34" charset="0"/>
                <a:cs typeface="Calibri" panose="020F0502020204030204" pitchFamily="34" charset="0"/>
              </a:rPr>
              <a:t>Insp</a:t>
            </a:r>
            <a:r>
              <a:rPr lang="en-US" b="1" i="1" spc="5" dirty="0">
                <a:latin typeface="Calibri" panose="020F0502020204030204" pitchFamily="34" charset="0"/>
                <a:ea typeface="Calibri" panose="020F0502020204030204" pitchFamily="34" charset="0"/>
                <a:cs typeface="Calibri" panose="020F0502020204030204" pitchFamily="34" charset="0"/>
              </a:rPr>
              <a:t>i</a:t>
            </a:r>
            <a:r>
              <a:rPr lang="en-US" b="1" i="1" dirty="0">
                <a:latin typeface="Calibri" panose="020F0502020204030204" pitchFamily="34" charset="0"/>
                <a:ea typeface="Calibri" panose="020F0502020204030204" pitchFamily="34" charset="0"/>
                <a:cs typeface="Calibri" panose="020F0502020204030204" pitchFamily="34" charset="0"/>
              </a:rPr>
              <a:t>ri</a:t>
            </a:r>
            <a:r>
              <a:rPr lang="en-US" b="1" i="1" spc="5" dirty="0">
                <a:latin typeface="Calibri" panose="020F0502020204030204" pitchFamily="34" charset="0"/>
                <a:ea typeface="Calibri" panose="020F0502020204030204" pitchFamily="34" charset="0"/>
                <a:cs typeface="Calibri" panose="020F0502020204030204" pitchFamily="34" charset="0"/>
              </a:rPr>
              <a:t>n</a:t>
            </a:r>
            <a:r>
              <a:rPr lang="en-US" b="1" i="1" dirty="0">
                <a:latin typeface="Calibri" panose="020F0502020204030204" pitchFamily="34" charset="0"/>
                <a:ea typeface="Calibri" panose="020F0502020204030204" pitchFamily="34" charset="0"/>
                <a:cs typeface="Calibri" panose="020F0502020204030204" pitchFamily="34" charset="0"/>
              </a:rPr>
              <a:t>g</a:t>
            </a:r>
            <a:r>
              <a:rPr lang="en-US" b="1" i="1" spc="-25" dirty="0">
                <a:latin typeface="Calibri" panose="020F0502020204030204" pitchFamily="34" charset="0"/>
                <a:ea typeface="Calibri" panose="020F0502020204030204" pitchFamily="34" charset="0"/>
                <a:cs typeface="Calibri" panose="020F0502020204030204" pitchFamily="34" charset="0"/>
              </a:rPr>
              <a:t> </a:t>
            </a:r>
            <a:r>
              <a:rPr lang="en-US" b="1" i="1" spc="-50" dirty="0">
                <a:latin typeface="Calibri" panose="020F0502020204030204" pitchFamily="34" charset="0"/>
                <a:ea typeface="Calibri" panose="020F0502020204030204" pitchFamily="34" charset="0"/>
                <a:cs typeface="Calibri" panose="020F0502020204030204" pitchFamily="34" charset="0"/>
              </a:rPr>
              <a:t>W</a:t>
            </a:r>
            <a:r>
              <a:rPr lang="en-US" b="1" i="1" dirty="0">
                <a:latin typeface="Calibri" panose="020F0502020204030204" pitchFamily="34" charset="0"/>
                <a:ea typeface="Calibri" panose="020F0502020204030204" pitchFamily="34" charset="0"/>
                <a:cs typeface="Calibri" panose="020F0502020204030204" pitchFamily="34" charset="0"/>
              </a:rPr>
              <a:t>omen </a:t>
            </a:r>
            <a:r>
              <a:rPr lang="en-US" spc="-20" dirty="0">
                <a:latin typeface="Calibri" panose="020F0502020204030204" pitchFamily="34" charset="0"/>
                <a:ea typeface="Calibri" panose="020F0502020204030204" pitchFamily="34" charset="0"/>
                <a:cs typeface="Calibri" panose="020F0502020204030204" pitchFamily="34" charset="0"/>
              </a:rPr>
              <a:t>c</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mp</a:t>
            </a:r>
            <a:r>
              <a:rPr lang="en-US" dirty="0">
                <a:latin typeface="Calibri" panose="020F0502020204030204" pitchFamily="34" charset="0"/>
                <a:ea typeface="Calibri" panose="020F0502020204030204" pitchFamily="34" charset="0"/>
                <a:cs typeface="Calibri" panose="020F0502020204030204" pitchFamily="34" charset="0"/>
              </a:rPr>
              <a:t>aig</a:t>
            </a:r>
            <a:r>
              <a:rPr lang="en-US" spc="-5" dirty="0">
                <a:latin typeface="Calibri" panose="020F0502020204030204" pitchFamily="34" charset="0"/>
                <a:ea typeface="Calibri" panose="020F0502020204030204" pitchFamily="34" charset="0"/>
                <a:cs typeface="Calibri" panose="020F0502020204030204" pitchFamily="34" charset="0"/>
              </a:rPr>
              <a:t>n in the UK has seen over 18,000</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ins</a:t>
            </a:r>
            <a:r>
              <a:rPr lang="en-US" spc="-5" dirty="0">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i</a:t>
            </a:r>
            <a:r>
              <a:rPr lang="en-US" spc="-20" dirty="0">
                <a:latin typeface="Calibri" panose="020F0502020204030204" pitchFamily="34" charset="0"/>
                <a:ea typeface="Calibri" panose="020F0502020204030204" pitchFamily="34" charset="0"/>
                <a:cs typeface="Calibri" panose="020F0502020204030204" pitchFamily="34" charset="0"/>
              </a:rPr>
              <a:t>r</a:t>
            </a:r>
            <a:r>
              <a:rPr lang="en-US" spc="-15"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tional</a:t>
            </a:r>
            <a:r>
              <a:rPr lang="en-US" spc="5" dirty="0">
                <a:latin typeface="Calibri" panose="020F0502020204030204" pitchFamily="34" charset="0"/>
                <a:ea typeface="Calibri" panose="020F0502020204030204" pitchFamily="34" charset="0"/>
                <a:cs typeface="Calibri" panose="020F0502020204030204" pitchFamily="34" charset="0"/>
              </a:rPr>
              <a:t> </a:t>
            </a:r>
            <a:r>
              <a:rPr lang="en-US" spc="-10" dirty="0">
                <a:latin typeface="Calibri" panose="020F0502020204030204" pitchFamily="34" charset="0"/>
                <a:ea typeface="Calibri" panose="020F0502020204030204" pitchFamily="34" charset="0"/>
                <a:cs typeface="Calibri" panose="020F0502020204030204" pitchFamily="34" charset="0"/>
              </a:rPr>
              <a:t>w</a:t>
            </a:r>
            <a:r>
              <a:rPr lang="en-US" dirty="0">
                <a:latin typeface="Calibri" panose="020F0502020204030204" pitchFamily="34" charset="0"/>
                <a:ea typeface="Calibri" panose="020F0502020204030204" pitchFamily="34" charset="0"/>
                <a:cs typeface="Calibri" panose="020F0502020204030204" pitchFamily="34" charset="0"/>
              </a:rPr>
              <a:t>om</a:t>
            </a:r>
            <a:r>
              <a:rPr lang="en-US" spc="-5"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n</a:t>
            </a:r>
            <a:r>
              <a:rPr lang="en-US" spc="-20" dirty="0">
                <a:latin typeface="Calibri" panose="020F0502020204030204" pitchFamily="34" charset="0"/>
                <a:ea typeface="Calibri" panose="020F0502020204030204" pitchFamily="34" charset="0"/>
                <a:cs typeface="Calibri" panose="020F0502020204030204" pitchFamily="34" charset="0"/>
              </a:rPr>
              <a:t> going into</a:t>
            </a:r>
            <a:r>
              <a:rPr lang="en-US" dirty="0">
                <a:latin typeface="Calibri" panose="020F0502020204030204" pitchFamily="34" charset="0"/>
                <a:ea typeface="Calibri" panose="020F0502020204030204" pitchFamily="34" charset="0"/>
                <a:cs typeface="Calibri" panose="020F0502020204030204" pitchFamily="34" charset="0"/>
              </a:rPr>
              <a:t> sc</a:t>
            </a:r>
            <a:r>
              <a:rPr lang="en-US" spc="-10" dirty="0">
                <a:latin typeface="Calibri" panose="020F0502020204030204" pitchFamily="34" charset="0"/>
                <a:ea typeface="Calibri" panose="020F0502020204030204" pitchFamily="34" charset="0"/>
                <a:cs typeface="Calibri" panose="020F0502020204030204" pitchFamily="34" charset="0"/>
              </a:rPr>
              <a:t>h</a:t>
            </a:r>
            <a:r>
              <a:rPr lang="en-US" dirty="0">
                <a:latin typeface="Calibri" panose="020F0502020204030204" pitchFamily="34" charset="0"/>
                <a:ea typeface="Calibri" panose="020F0502020204030204" pitchFamily="34" charset="0"/>
                <a:cs typeface="Calibri" panose="020F0502020204030204" pitchFamily="34" charset="0"/>
              </a:rPr>
              <a:t>o</a:t>
            </a:r>
            <a:r>
              <a:rPr lang="en-US" spc="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ls,</a:t>
            </a:r>
            <a:r>
              <a:rPr lang="en-US" spc="-15" dirty="0">
                <a:latin typeface="Calibri" panose="020F0502020204030204" pitchFamily="34" charset="0"/>
                <a:ea typeface="Calibri" panose="020F0502020204030204" pitchFamily="34" charset="0"/>
                <a:cs typeface="Calibri" panose="020F0502020204030204" pitchFamily="34" charset="0"/>
              </a:rPr>
              <a:t> t</a:t>
            </a:r>
            <a:r>
              <a:rPr lang="en-US" dirty="0">
                <a:latin typeface="Calibri" panose="020F0502020204030204" pitchFamily="34" charset="0"/>
                <a:ea typeface="Calibri" panose="020F0502020204030204" pitchFamily="34" charset="0"/>
                <a:cs typeface="Calibri" panose="020F0502020204030204" pitchFamily="34" charset="0"/>
              </a:rPr>
              <a:t>alki</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g</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o girls </a:t>
            </a:r>
            <a:r>
              <a:rPr lang="en-US" spc="-1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o </a:t>
            </a:r>
            <a:r>
              <a:rPr lang="en-US" spc="-5" dirty="0">
                <a:latin typeface="Calibri" panose="020F0502020204030204" pitchFamily="34" charset="0"/>
                <a:ea typeface="Calibri" panose="020F0502020204030204" pitchFamily="34" charset="0"/>
                <a:cs typeface="Calibri" panose="020F0502020204030204" pitchFamily="34" charset="0"/>
              </a:rPr>
              <a:t>b</a:t>
            </a:r>
            <a:r>
              <a:rPr lang="en-US" spc="-2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oad</a:t>
            </a:r>
            <a:r>
              <a:rPr lang="en-US" spc="-5"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n t</a:t>
            </a:r>
            <a:r>
              <a:rPr lang="en-US" spc="-10" dirty="0">
                <a:latin typeface="Calibri" panose="020F0502020204030204" pitchFamily="34" charset="0"/>
                <a:ea typeface="Calibri" panose="020F0502020204030204" pitchFamily="34" charset="0"/>
                <a:cs typeface="Calibri" panose="020F0502020204030204" pitchFamily="34" charset="0"/>
              </a:rPr>
              <a:t>h</a:t>
            </a:r>
            <a:r>
              <a:rPr lang="en-US" dirty="0">
                <a:latin typeface="Calibri" panose="020F0502020204030204" pitchFamily="34" charset="0"/>
                <a:ea typeface="Calibri" panose="020F0502020204030204" pitchFamily="34" charset="0"/>
                <a:cs typeface="Calibri" panose="020F0502020204030204" pitchFamily="34" charset="0"/>
              </a:rPr>
              <a:t>eir</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h</a:t>
            </a:r>
            <a:r>
              <a:rPr lang="en-US" dirty="0">
                <a:latin typeface="Calibri" panose="020F0502020204030204" pitchFamily="34" charset="0"/>
                <a:ea typeface="Calibri" panose="020F0502020204030204" pitchFamily="34" charset="0"/>
                <a:cs typeface="Calibri" panose="020F0502020204030204" pitchFamily="34" charset="0"/>
              </a:rPr>
              <a:t>o</a:t>
            </a:r>
            <a:r>
              <a:rPr lang="en-US" spc="5"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i</a:t>
            </a:r>
            <a:r>
              <a:rPr lang="en-US" spc="-35" dirty="0">
                <a:latin typeface="Calibri" panose="020F0502020204030204" pitchFamily="34" charset="0"/>
                <a:ea typeface="Calibri" panose="020F0502020204030204" pitchFamily="34" charset="0"/>
                <a:cs typeface="Calibri" panose="020F0502020204030204" pitchFamily="34" charset="0"/>
              </a:rPr>
              <a:t>z</a:t>
            </a:r>
            <a:r>
              <a:rPr lang="en-US" dirty="0">
                <a:latin typeface="Calibri" panose="020F0502020204030204" pitchFamily="34" charset="0"/>
                <a:ea typeface="Calibri" panose="020F0502020204030204" pitchFamily="34" charset="0"/>
                <a:cs typeface="Calibri" panose="020F0502020204030204" pitchFamily="34" charset="0"/>
              </a:rPr>
              <a:t>ons a</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d </a:t>
            </a:r>
            <a:r>
              <a:rPr lang="en-US" spc="-2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aise aspi</a:t>
            </a:r>
            <a:r>
              <a:rPr lang="en-US" spc="-25" dirty="0">
                <a:latin typeface="Calibri" panose="020F0502020204030204" pitchFamily="34" charset="0"/>
                <a:ea typeface="Calibri" panose="020F0502020204030204" pitchFamily="34" charset="0"/>
                <a:cs typeface="Calibri" panose="020F0502020204030204" pitchFamily="34" charset="0"/>
              </a:rPr>
              <a:t>r</a:t>
            </a:r>
            <a:r>
              <a:rPr lang="en-US" spc="-15"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tions</a:t>
            </a:r>
            <a:endParaRPr lang="en-US" sz="1100" dirty="0">
              <a:effectLst/>
              <a:latin typeface="Times New Roman" panose="02020603050405020304" pitchFamily="18" charset="0"/>
              <a:ea typeface="Times New Roman" panose="02020603050405020304" pitchFamily="18" charset="0"/>
            </a:endParaRPr>
          </a:p>
        </p:txBody>
      </p:sp>
      <p:grpSp>
        <p:nvGrpSpPr>
          <p:cNvPr id="7" name="Group 2"/>
          <p:cNvGrpSpPr>
            <a:grpSpLocks/>
          </p:cNvGrpSpPr>
          <p:nvPr/>
        </p:nvGrpSpPr>
        <p:grpSpPr bwMode="auto">
          <a:xfrm>
            <a:off x="-1" y="2070497"/>
            <a:ext cx="9144001" cy="4413250"/>
            <a:chOff x="0" y="2556"/>
            <a:chExt cx="14400" cy="695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8" y="7217"/>
              <a:ext cx="3434" cy="22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 y="2582"/>
              <a:ext cx="4255" cy="244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 y="2890"/>
              <a:ext cx="3329" cy="15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6" y="2582"/>
              <a:ext cx="6991" cy="247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3" y="2890"/>
              <a:ext cx="6065" cy="15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39" y="2556"/>
              <a:ext cx="4639" cy="250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46" y="2863"/>
              <a:ext cx="3713" cy="157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 y="4457"/>
              <a:ext cx="4411" cy="264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4" y="4764"/>
              <a:ext cx="3485" cy="171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66" y="4517"/>
              <a:ext cx="3461" cy="2657"/>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73" y="4824"/>
              <a:ext cx="2534" cy="173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57" y="4750"/>
              <a:ext cx="3509" cy="2088"/>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64" y="5057"/>
              <a:ext cx="2582" cy="116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27" y="4466"/>
              <a:ext cx="3432" cy="2654"/>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4" y="4774"/>
              <a:ext cx="2506" cy="1728"/>
            </a:xfrm>
            <a:prstGeom prst="rect">
              <a:avLst/>
            </a:prstGeom>
            <a:noFill/>
            <a:extLst>
              <a:ext uri="{909E8E84-426E-40DD-AFC4-6F175D3DCCD1}">
                <a14:hiddenFill xmlns:a14="http://schemas.microsoft.com/office/drawing/2010/main">
                  <a:solidFill>
                    <a:srgbClr val="FFFFFF"/>
                  </a:solidFill>
                </a14:hiddenFill>
              </a:ext>
            </a:extLst>
          </p:spPr>
        </p:pic>
      </p:grpSp>
      <p:pic>
        <p:nvPicPr>
          <p:cNvPr id="2082" name="Picture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5557" y="5007372"/>
            <a:ext cx="17240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12293" y="5018485"/>
            <a:ext cx="2120900" cy="1465262"/>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25270" y="5004912"/>
            <a:ext cx="2017712" cy="144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383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arketing\Logos\Inspiring the Future\primary_futuresaus.jpg"/>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6632"/>
            <a:ext cx="1690370" cy="1313180"/>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88640"/>
            <a:ext cx="2736304" cy="240932"/>
          </a:xfrm>
          <a:prstGeom prst="rect">
            <a:avLst/>
          </a:prstGeom>
        </p:spPr>
      </p:pic>
      <p:sp>
        <p:nvSpPr>
          <p:cNvPr id="6" name="Rectangle 5"/>
          <p:cNvSpPr/>
          <p:nvPr/>
        </p:nvSpPr>
        <p:spPr>
          <a:xfrm>
            <a:off x="1691680" y="1429812"/>
            <a:ext cx="5958408" cy="400110"/>
          </a:xfrm>
          <a:prstGeom prst="rect">
            <a:avLst/>
          </a:prstGeom>
        </p:spPr>
        <p:txBody>
          <a:bodyPr wrap="square">
            <a:spAutoFit/>
          </a:bodyPr>
          <a:lstStyle/>
          <a:p>
            <a:pPr marL="73025" marR="0">
              <a:lnSpc>
                <a:spcPts val="2400"/>
              </a:lnSpc>
              <a:spcBef>
                <a:spcPts val="0"/>
              </a:spcBef>
              <a:spcAft>
                <a:spcPts val="0"/>
              </a:spcAft>
            </a:pP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I</a:t>
            </a:r>
            <a:r>
              <a:rPr lang="en-US" b="1" spc="-5"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n</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s</a:t>
            </a:r>
            <a:r>
              <a:rPr lang="en-US" b="1" spc="-1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p</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iring</a:t>
            </a:r>
            <a:r>
              <a:rPr lang="en-US" b="1" spc="-15"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 </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t</a:t>
            </a:r>
            <a:r>
              <a:rPr lang="en-US" b="1" spc="-1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h</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e F</a:t>
            </a:r>
            <a:r>
              <a:rPr lang="en-US" b="1" spc="-1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u</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t</a:t>
            </a:r>
            <a:r>
              <a:rPr lang="en-US" b="1" spc="-1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u</a:t>
            </a:r>
            <a:r>
              <a:rPr lang="en-US" b="1" spc="3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r</a:t>
            </a:r>
            <a:r>
              <a:rPr lang="en-US" b="1" spc="-5"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e</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a:t>
            </a:r>
            <a:r>
              <a:rPr lang="en-US" b="1" spc="1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 </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Prima</a:t>
            </a:r>
            <a:r>
              <a:rPr lang="en-US" b="1" spc="11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r</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y</a:t>
            </a:r>
            <a:r>
              <a:rPr lang="en-US" b="1" spc="-2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 </a:t>
            </a:r>
            <a:r>
              <a:rPr lang="en-US" b="1" spc="-5"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Fu</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t</a:t>
            </a:r>
            <a:r>
              <a:rPr lang="en-US" b="1" spc="-1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u</a:t>
            </a:r>
            <a:r>
              <a:rPr lang="en-US" b="1" spc="3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r</a:t>
            </a:r>
            <a:r>
              <a:rPr lang="en-US" b="1" spc="-5"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e</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s</a:t>
            </a:r>
            <a:endParaRPr lang="en-US" sz="9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67544" y="1881217"/>
            <a:ext cx="8208912" cy="1723549"/>
          </a:xfrm>
          <a:prstGeom prst="rect">
            <a:avLst/>
          </a:prstGeom>
        </p:spPr>
        <p:txBody>
          <a:bodyPr wrap="square">
            <a:spAutoFit/>
          </a:bodyPr>
          <a:lstStyle/>
          <a:p>
            <a:pPr marL="81915" marR="0">
              <a:lnSpc>
                <a:spcPts val="1900"/>
              </a:lnSpc>
              <a:spcBef>
                <a:spcPts val="0"/>
              </a:spcBef>
              <a:spcAft>
                <a:spcPts val="0"/>
              </a:spcAft>
            </a:pPr>
            <a:r>
              <a:rPr lang="en-US" dirty="0">
                <a:latin typeface="Arial" panose="020B0604020202020204" pitchFamily="34" charset="0"/>
                <a:ea typeface="Arial" panose="020B0604020202020204" pitchFamily="34" charset="0"/>
              </a:rPr>
              <a:t>•  </a:t>
            </a:r>
            <a:r>
              <a:rPr lang="en-US" spc="365" dirty="0">
                <a:latin typeface="Arial" panose="020B0604020202020204" pitchFamily="34" charset="0"/>
                <a:ea typeface="Arial" panose="020B060402020202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Prima</a:t>
            </a:r>
            <a:r>
              <a:rPr lang="en-US" spc="1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y</a:t>
            </a:r>
            <a:r>
              <a:rPr lang="en-US" spc="-4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school</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a:t>
            </a:r>
            <a:r>
              <a:rPr lang="en-US" spc="-25"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oject</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w</a:t>
            </a:r>
            <a:r>
              <a:rPr lang="en-US" dirty="0">
                <a:latin typeface="Calibri" panose="020F0502020204030204" pitchFamily="34" charset="0"/>
                <a:ea typeface="Calibri" panose="020F0502020204030204" pitchFamily="34" charset="0"/>
                <a:cs typeface="Calibri" panose="020F0502020204030204" pitchFamily="34" charset="0"/>
              </a:rPr>
              <a:t>o</a:t>
            </a:r>
            <a:r>
              <a:rPr lang="en-US" spc="-5" dirty="0">
                <a:latin typeface="Calibri" panose="020F0502020204030204" pitchFamily="34" charset="0"/>
                <a:ea typeface="Calibri" panose="020F0502020204030204" pitchFamily="34" charset="0"/>
                <a:cs typeface="Calibri" panose="020F0502020204030204" pitchFamily="34" charset="0"/>
              </a:rPr>
              <a:t>rk</a:t>
            </a:r>
            <a:r>
              <a:rPr lang="en-US" spc="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ng</a:t>
            </a:r>
            <a:r>
              <a:rPr lang="en-US" spc="-3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un</a:t>
            </a:r>
            <a:r>
              <a:rPr lang="en-US" spc="5" dirty="0">
                <a:latin typeface="Calibri" panose="020F0502020204030204" pitchFamily="34" charset="0"/>
                <a:ea typeface="Calibri" panose="020F0502020204030204" pitchFamily="34" charset="0"/>
                <a:cs typeface="Calibri" panose="020F0502020204030204" pitchFamily="34" charset="0"/>
              </a:rPr>
              <a:t>d</a:t>
            </a:r>
            <a:r>
              <a:rPr lang="en-US" dirty="0">
                <a:latin typeface="Calibri" panose="020F0502020204030204" pitchFamily="34" charset="0"/>
                <a:ea typeface="Calibri" panose="020F0502020204030204" pitchFamily="34" charset="0"/>
                <a:cs typeface="Calibri" panose="020F0502020204030204" pitchFamily="34" charset="0"/>
              </a:rPr>
              <a:t>er</a:t>
            </a:r>
            <a:r>
              <a:rPr lang="en-US" spc="-40"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he</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b</a:t>
            </a:r>
            <a:r>
              <a:rPr lang="en-US" spc="5"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nner</a:t>
            </a:r>
            <a:r>
              <a:rPr lang="en-US" spc="-45"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f</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'Insp</a:t>
            </a:r>
            <a:r>
              <a:rPr lang="en-US" spc="5" dirty="0">
                <a:latin typeface="Calibri" panose="020F0502020204030204" pitchFamily="34" charset="0"/>
                <a:ea typeface="Calibri" panose="020F0502020204030204" pitchFamily="34" charset="0"/>
                <a:cs typeface="Calibri" panose="020F0502020204030204" pitchFamily="34" charset="0"/>
              </a:rPr>
              <a:t>i</a:t>
            </a:r>
            <a:r>
              <a:rPr lang="en-US" spc="-5" dirty="0">
                <a:latin typeface="Calibri" panose="020F0502020204030204" pitchFamily="34" charset="0"/>
                <a:ea typeface="Calibri" panose="020F0502020204030204" pitchFamily="34" charset="0"/>
                <a:cs typeface="Calibri" panose="020F0502020204030204" pitchFamily="34" charset="0"/>
              </a:rPr>
              <a:t>r</a:t>
            </a:r>
            <a:r>
              <a:rPr lang="en-US" spc="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ng</a:t>
            </a:r>
            <a:r>
              <a:rPr lang="en-US" spc="-70"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he</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Futu</a:t>
            </a:r>
            <a:r>
              <a:rPr lang="en-US" spc="-25"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e'</a:t>
            </a:r>
            <a:endParaRPr lang="en-US" sz="1050" dirty="0">
              <a:latin typeface="Times New Roman" panose="02020603050405020304" pitchFamily="18" charset="0"/>
              <a:ea typeface="Times New Roman" panose="02020603050405020304" pitchFamily="18" charset="0"/>
            </a:endParaRPr>
          </a:p>
          <a:p>
            <a:pPr marL="0" marR="0">
              <a:lnSpc>
                <a:spcPts val="600"/>
              </a:lnSpc>
              <a:spcBef>
                <a:spcPts val="10"/>
              </a:spcBef>
              <a:spcAft>
                <a:spcPts val="0"/>
              </a:spcAft>
            </a:pPr>
            <a:r>
              <a:rPr lang="en-US" sz="700" dirty="0">
                <a:latin typeface="Times New Roman" panose="02020603050405020304" pitchFamily="18" charset="0"/>
                <a:ea typeface="Times New Roman" panose="02020603050405020304" pitchFamily="18" charset="0"/>
              </a:rPr>
              <a:t> </a:t>
            </a:r>
            <a:endParaRPr lang="en-US" sz="1050" dirty="0">
              <a:latin typeface="Times New Roman" panose="02020603050405020304" pitchFamily="18" charset="0"/>
              <a:ea typeface="Times New Roman" panose="02020603050405020304" pitchFamily="18" charset="0"/>
            </a:endParaRPr>
          </a:p>
          <a:p>
            <a:pPr marL="0" marR="0">
              <a:lnSpc>
                <a:spcPts val="1000"/>
              </a:lnSpc>
              <a:spcBef>
                <a:spcPts val="0"/>
              </a:spcBef>
              <a:spcAft>
                <a:spcPts val="0"/>
              </a:spcAft>
            </a:pPr>
            <a:r>
              <a:rPr lang="en-US" sz="1050" dirty="0">
                <a:latin typeface="Times New Roman" panose="02020603050405020304" pitchFamily="18" charset="0"/>
                <a:ea typeface="Times New Roman" panose="02020603050405020304" pitchFamily="18" charset="0"/>
              </a:rPr>
              <a:t> </a:t>
            </a:r>
          </a:p>
          <a:p>
            <a:pPr marL="81915" marR="0">
              <a:spcBef>
                <a:spcPts val="70"/>
              </a:spcBef>
              <a:spcAft>
                <a:spcPts val="0"/>
              </a:spcAft>
            </a:pPr>
            <a:r>
              <a:rPr lang="en-US" dirty="0">
                <a:latin typeface="Arial" panose="020B0604020202020204" pitchFamily="34" charset="0"/>
                <a:ea typeface="Arial" panose="020B0604020202020204" pitchFamily="34" charset="0"/>
              </a:rPr>
              <a:t>•  </a:t>
            </a:r>
            <a:r>
              <a:rPr lang="en-US" spc="365" dirty="0">
                <a:latin typeface="Arial" panose="020B0604020202020204" pitchFamily="34" charset="0"/>
                <a:ea typeface="Arial" panose="020B060402020202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nn</a:t>
            </a:r>
            <a:r>
              <a:rPr lang="en-US" spc="-10" dirty="0">
                <a:latin typeface="Calibri" panose="020F0502020204030204" pitchFamily="34" charset="0"/>
                <a:ea typeface="Calibri" panose="020F0502020204030204" pitchFamily="34" charset="0"/>
                <a:cs typeface="Calibri" panose="020F0502020204030204" pitchFamily="34" charset="0"/>
              </a:rPr>
              <a:t>o</a:t>
            </a:r>
            <a:r>
              <a:rPr lang="en-US" spc="-25" dirty="0">
                <a:latin typeface="Calibri" panose="020F0502020204030204" pitchFamily="34" charset="0"/>
                <a:ea typeface="Calibri" panose="020F0502020204030204" pitchFamily="34" charset="0"/>
                <a:cs typeface="Calibri" panose="020F0502020204030204" pitchFamily="34" charset="0"/>
              </a:rPr>
              <a:t>v</a:t>
            </a:r>
            <a:r>
              <a:rPr lang="en-US" spc="-10"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ti</a:t>
            </a:r>
            <a:r>
              <a:rPr lang="en-US" spc="-10" dirty="0">
                <a:latin typeface="Calibri" panose="020F0502020204030204" pitchFamily="34" charset="0"/>
                <a:ea typeface="Calibri" panose="020F0502020204030204" pitchFamily="34" charset="0"/>
                <a:cs typeface="Calibri" panose="020F0502020204030204" pitchFamily="34" charset="0"/>
              </a:rPr>
              <a:t>v</a:t>
            </a:r>
            <a:r>
              <a:rPr lang="en-US" dirty="0">
                <a:latin typeface="Calibri" panose="020F0502020204030204" pitchFamily="34" charset="0"/>
                <a:ea typeface="Calibri" panose="020F0502020204030204" pitchFamily="34" charset="0"/>
                <a:cs typeface="Calibri" panose="020F0502020204030204" pitchFamily="34" charset="0"/>
              </a:rPr>
              <a:t>e</a:t>
            </a:r>
            <a:r>
              <a:rPr lang="en-US" spc="-6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p</a:t>
            </a:r>
            <a:r>
              <a:rPr lang="en-US" spc="-25"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oaches</a:t>
            </a:r>
            <a:r>
              <a:rPr lang="en-US" spc="-7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wh</a:t>
            </a:r>
            <a:r>
              <a:rPr lang="en-US" spc="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ch</a:t>
            </a:r>
            <a:r>
              <a:rPr lang="en-US" spc="-4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ll</a:t>
            </a:r>
            <a:r>
              <a:rPr lang="en-US" spc="-1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w</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prima</a:t>
            </a:r>
            <a:r>
              <a:rPr lang="en-US" spc="1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y</a:t>
            </a:r>
            <a:r>
              <a:rPr lang="en-US" spc="-4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schools</a:t>
            </a:r>
            <a:r>
              <a:rPr lang="en-US" spc="-35"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o</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eas</a:t>
            </a:r>
            <a:r>
              <a:rPr lang="en-US" spc="5" dirty="0">
                <a:latin typeface="Calibri" panose="020F0502020204030204" pitchFamily="34" charset="0"/>
                <a:ea typeface="Calibri" panose="020F0502020204030204" pitchFamily="34" charset="0"/>
                <a:cs typeface="Calibri" panose="020F0502020204030204" pitchFamily="34" charset="0"/>
              </a:rPr>
              <a:t>il</a:t>
            </a:r>
            <a:r>
              <a:rPr lang="en-US" dirty="0">
                <a:latin typeface="Calibri" panose="020F0502020204030204" pitchFamily="34" charset="0"/>
                <a:ea typeface="Calibri" panose="020F0502020204030204" pitchFamily="34" charset="0"/>
                <a:cs typeface="Calibri" panose="020F0502020204030204" pitchFamily="34" charset="0"/>
              </a:rPr>
              <a:t>y</a:t>
            </a:r>
            <a:r>
              <a:rPr lang="en-US" spc="-5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en</a:t>
            </a:r>
            <a:r>
              <a:rPr lang="en-US" spc="-20" dirty="0">
                <a:latin typeface="Calibri" panose="020F0502020204030204" pitchFamily="34" charset="0"/>
                <a:ea typeface="Calibri" panose="020F0502020204030204" pitchFamily="34" charset="0"/>
                <a:cs typeface="Calibri" panose="020F0502020204030204" pitchFamily="34" charset="0"/>
              </a:rPr>
              <a:t>g</a:t>
            </a:r>
            <a:r>
              <a:rPr lang="en-US" dirty="0">
                <a:latin typeface="Calibri" panose="020F0502020204030204" pitchFamily="34" charset="0"/>
                <a:ea typeface="Calibri" panose="020F0502020204030204" pitchFamily="34" charset="0"/>
                <a:cs typeface="Calibri" panose="020F0502020204030204" pitchFamily="34" charset="0"/>
              </a:rPr>
              <a:t>age</a:t>
            </a:r>
            <a:r>
              <a:rPr lang="en-US" spc="-65" dirty="0">
                <a:latin typeface="Calibri" panose="020F0502020204030204" pitchFamily="34" charset="0"/>
                <a:ea typeface="Calibri" panose="020F0502020204030204" pitchFamily="34" charset="0"/>
                <a:cs typeface="Calibri" panose="020F0502020204030204" pitchFamily="34" charset="0"/>
              </a:rPr>
              <a:t> </a:t>
            </a:r>
            <a:r>
              <a:rPr lang="en-US" spc="-10" dirty="0">
                <a:latin typeface="Calibri" panose="020F0502020204030204" pitchFamily="34" charset="0"/>
                <a:ea typeface="Calibri" panose="020F0502020204030204" pitchFamily="34" charset="0"/>
                <a:cs typeface="Calibri" panose="020F0502020204030204" pitchFamily="34" charset="0"/>
              </a:rPr>
              <a:t>v</a:t>
            </a:r>
            <a:r>
              <a:rPr lang="en-US" dirty="0">
                <a:latin typeface="Calibri" panose="020F0502020204030204" pitchFamily="34" charset="0"/>
                <a:ea typeface="Calibri" panose="020F0502020204030204" pitchFamily="34" charset="0"/>
                <a:cs typeface="Calibri" panose="020F0502020204030204" pitchFamily="34" charset="0"/>
              </a:rPr>
              <a:t>ol</a:t>
            </a:r>
            <a:r>
              <a:rPr lang="en-US" spc="5" dirty="0">
                <a:latin typeface="Calibri" panose="020F0502020204030204" pitchFamily="34" charset="0"/>
                <a:ea typeface="Calibri" panose="020F0502020204030204" pitchFamily="34" charset="0"/>
                <a:cs typeface="Calibri" panose="020F0502020204030204" pitchFamily="34" charset="0"/>
              </a:rPr>
              <a:t>u</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spc="-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e</a:t>
            </a:r>
            <a:r>
              <a:rPr lang="en-US" spc="-5" dirty="0">
                <a:latin typeface="Calibri" panose="020F0502020204030204" pitchFamily="34" charset="0"/>
                <a:ea typeface="Calibri" panose="020F0502020204030204" pitchFamily="34" charset="0"/>
                <a:cs typeface="Calibri" panose="020F0502020204030204" pitchFamily="34" charset="0"/>
              </a:rPr>
              <a:t>e</a:t>
            </a:r>
            <a:r>
              <a:rPr lang="en-US" spc="-3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s</a:t>
            </a:r>
            <a:r>
              <a:rPr lang="en-US" spc="-45" dirty="0">
                <a:latin typeface="Calibri" panose="020F0502020204030204" pitchFamily="34" charset="0"/>
                <a:ea typeface="Calibri" panose="020F0502020204030204" pitchFamily="34" charset="0"/>
                <a:cs typeface="Calibri" panose="020F0502020204030204" pitchFamily="34" charset="0"/>
              </a:rPr>
              <a:t> </a:t>
            </a:r>
            <a:r>
              <a:rPr lang="en-US" spc="-5" dirty="0" smtClean="0">
                <a:latin typeface="Calibri" panose="020F0502020204030204" pitchFamily="34" charset="0"/>
                <a:ea typeface="Calibri" panose="020F0502020204030204" pitchFamily="34" charset="0"/>
                <a:cs typeface="Calibri" panose="020F0502020204030204" pitchFamily="34" charset="0"/>
              </a:rPr>
              <a:t>t</a:t>
            </a:r>
            <a:r>
              <a:rPr lang="en-US" dirty="0" smtClean="0">
                <a:latin typeface="Calibri" panose="020F0502020204030204" pitchFamily="34" charset="0"/>
                <a:ea typeface="Calibri" panose="020F0502020204030204" pitchFamily="34" charset="0"/>
                <a:cs typeface="Calibri" panose="020F0502020204030204" pitchFamily="34" charset="0"/>
              </a:rPr>
              <a:t>o</a:t>
            </a:r>
          </a:p>
          <a:p>
            <a:pPr marL="81915" marR="0">
              <a:spcBef>
                <a:spcPts val="70"/>
              </a:spcBef>
              <a:spcAft>
                <a:spcPts val="0"/>
              </a:spcAft>
            </a:pPr>
            <a:r>
              <a:rPr lang="en-US" spc="-5" dirty="0">
                <a:latin typeface="Calibri" panose="020F0502020204030204" pitchFamily="34" charset="0"/>
                <a:ea typeface="Calibri" panose="020F0502020204030204" pitchFamily="34" charset="0"/>
                <a:cs typeface="Calibri" panose="020F0502020204030204" pitchFamily="34" charset="0"/>
              </a:rPr>
              <a:t> </a:t>
            </a:r>
            <a:r>
              <a:rPr lang="en-US" spc="-5" dirty="0" smtClean="0">
                <a:latin typeface="Calibri" panose="020F0502020204030204" pitchFamily="34" charset="0"/>
                <a:ea typeface="Calibri" panose="020F0502020204030204" pitchFamily="34" charset="0"/>
                <a:cs typeface="Calibri" panose="020F0502020204030204" pitchFamily="34" charset="0"/>
              </a:rPr>
              <a:t>     </a:t>
            </a:r>
            <a:r>
              <a:rPr lang="en-US" spc="-15" dirty="0" smtClean="0">
                <a:latin typeface="Calibri" panose="020F0502020204030204" pitchFamily="34" charset="0"/>
                <a:ea typeface="Calibri" panose="020F0502020204030204" pitchFamily="34" charset="0"/>
                <a:cs typeface="Calibri" panose="020F0502020204030204" pitchFamily="34" charset="0"/>
              </a:rPr>
              <a:t>w</a:t>
            </a:r>
            <a:r>
              <a:rPr lang="en-US" dirty="0" smtClean="0">
                <a:latin typeface="Calibri" panose="020F0502020204030204" pitchFamily="34" charset="0"/>
                <a:ea typeface="Calibri" panose="020F0502020204030204" pitchFamily="34" charset="0"/>
                <a:cs typeface="Calibri" panose="020F0502020204030204" pitchFamily="34" charset="0"/>
              </a:rPr>
              <a:t>o</a:t>
            </a:r>
            <a:r>
              <a:rPr lang="en-US" spc="-5" dirty="0" smtClean="0">
                <a:latin typeface="Calibri" panose="020F0502020204030204" pitchFamily="34" charset="0"/>
                <a:ea typeface="Calibri" panose="020F0502020204030204" pitchFamily="34" charset="0"/>
                <a:cs typeface="Calibri" panose="020F0502020204030204" pitchFamily="34" charset="0"/>
              </a:rPr>
              <a:t>r</a:t>
            </a:r>
            <a:r>
              <a:rPr lang="en-US" dirty="0" smtClean="0">
                <a:latin typeface="Calibri" panose="020F0502020204030204" pitchFamily="34" charset="0"/>
                <a:ea typeface="Calibri" panose="020F0502020204030204" pitchFamily="34" charset="0"/>
                <a:cs typeface="Calibri" panose="020F0502020204030204" pitchFamily="34" charset="0"/>
              </a:rPr>
              <a:t>k</a:t>
            </a:r>
            <a:r>
              <a:rPr lang="en-US" spc="-5" dirty="0" smtClean="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Calibri" panose="020F0502020204030204" pitchFamily="34" charset="0"/>
              </a:rPr>
              <a:t>wi</a:t>
            </a:r>
            <a:r>
              <a:rPr lang="en-US" spc="10" dirty="0" smtClean="0">
                <a:latin typeface="Calibri" panose="020F0502020204030204" pitchFamily="34" charset="0"/>
                <a:ea typeface="Calibri" panose="020F0502020204030204" pitchFamily="34" charset="0"/>
                <a:cs typeface="Calibri" panose="020F0502020204030204" pitchFamily="34" charset="0"/>
              </a:rPr>
              <a:t>t</a:t>
            </a:r>
            <a:r>
              <a:rPr lang="en-US" dirty="0" smtClean="0">
                <a:latin typeface="Calibri" panose="020F0502020204030204" pitchFamily="34" charset="0"/>
                <a:ea typeface="Calibri" panose="020F0502020204030204" pitchFamily="34" charset="0"/>
                <a:cs typeface="Calibri" panose="020F0502020204030204" pitchFamily="34" charset="0"/>
              </a:rPr>
              <a:t>h p</a:t>
            </a:r>
            <a:r>
              <a:rPr lang="en-US" spc="-5" dirty="0" smtClean="0">
                <a:latin typeface="Calibri" panose="020F0502020204030204" pitchFamily="34" charset="0"/>
                <a:ea typeface="Calibri" panose="020F0502020204030204" pitchFamily="34" charset="0"/>
                <a:cs typeface="Calibri" panose="020F0502020204030204" pitchFamily="34" charset="0"/>
              </a:rPr>
              <a:t>r</a:t>
            </a:r>
            <a:r>
              <a:rPr lang="en-US" dirty="0" smtClean="0">
                <a:latin typeface="Calibri" panose="020F0502020204030204" pitchFamily="34" charset="0"/>
                <a:ea typeface="Calibri" panose="020F0502020204030204" pitchFamily="34" charset="0"/>
                <a:cs typeface="Calibri" panose="020F0502020204030204" pitchFamily="34" charset="0"/>
              </a:rPr>
              <a:t>ima</a:t>
            </a:r>
            <a:r>
              <a:rPr lang="en-US" spc="10" dirty="0" smtClean="0">
                <a:latin typeface="Calibri" panose="020F0502020204030204" pitchFamily="34" charset="0"/>
                <a:ea typeface="Calibri" panose="020F0502020204030204" pitchFamily="34" charset="0"/>
                <a:cs typeface="Calibri" panose="020F0502020204030204" pitchFamily="34" charset="0"/>
              </a:rPr>
              <a:t>r</a:t>
            </a:r>
            <a:r>
              <a:rPr lang="en-US" dirty="0" smtClean="0">
                <a:latin typeface="Calibri" panose="020F0502020204030204" pitchFamily="34" charset="0"/>
                <a:ea typeface="Calibri" panose="020F0502020204030204" pitchFamily="34" charset="0"/>
                <a:cs typeface="Calibri" panose="020F0502020204030204" pitchFamily="34" charset="0"/>
              </a:rPr>
              <a:t>y</a:t>
            </a:r>
            <a:r>
              <a:rPr lang="en-US" spc="5" dirty="0" smtClean="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g</a:t>
            </a:r>
            <a:r>
              <a:rPr lang="en-US" dirty="0">
                <a:latin typeface="Calibri" panose="020F0502020204030204" pitchFamily="34" charset="0"/>
                <a:ea typeface="Calibri" panose="020F0502020204030204" pitchFamily="34" charset="0"/>
                <a:cs typeface="Calibri" panose="020F0502020204030204" pitchFamily="34" charset="0"/>
              </a:rPr>
              <a:t>ed</a:t>
            </a:r>
            <a:r>
              <a:rPr lang="en-US" spc="-4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chi</a:t>
            </a:r>
            <a:r>
              <a:rPr lang="en-US" spc="5" dirty="0">
                <a:latin typeface="Calibri" panose="020F0502020204030204" pitchFamily="34" charset="0"/>
                <a:ea typeface="Calibri" panose="020F0502020204030204" pitchFamily="34" charset="0"/>
                <a:cs typeface="Calibri" panose="020F0502020204030204" pitchFamily="34" charset="0"/>
              </a:rPr>
              <a:t>l</a:t>
            </a:r>
            <a:r>
              <a:rPr lang="en-US" dirty="0">
                <a:latin typeface="Calibri" panose="020F0502020204030204" pitchFamily="34" charset="0"/>
                <a:ea typeface="Calibri" panose="020F0502020204030204" pitchFamily="34" charset="0"/>
                <a:cs typeface="Calibri" panose="020F0502020204030204" pitchFamily="34" charset="0"/>
              </a:rPr>
              <a:t>d</a:t>
            </a:r>
            <a:r>
              <a:rPr lang="en-US" spc="-3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en.</a:t>
            </a:r>
            <a:endParaRPr lang="en-US" sz="1050" dirty="0">
              <a:latin typeface="Times New Roman" panose="02020603050405020304" pitchFamily="18" charset="0"/>
              <a:ea typeface="Times New Roman" panose="02020603050405020304" pitchFamily="18" charset="0"/>
            </a:endParaRPr>
          </a:p>
          <a:p>
            <a:pPr marL="0" marR="0">
              <a:lnSpc>
                <a:spcPts val="900"/>
              </a:lnSpc>
              <a:spcBef>
                <a:spcPts val="25"/>
              </a:spcBef>
              <a:spcAft>
                <a:spcPts val="0"/>
              </a:spcAft>
            </a:pPr>
            <a:r>
              <a:rPr lang="en-US" sz="1000" dirty="0">
                <a:latin typeface="Times New Roman" panose="02020603050405020304" pitchFamily="18" charset="0"/>
                <a:ea typeface="Times New Roman" panose="02020603050405020304" pitchFamily="18" charset="0"/>
              </a:rPr>
              <a:t> </a:t>
            </a:r>
            <a:endParaRPr lang="en-US" sz="1050" dirty="0">
              <a:latin typeface="Times New Roman" panose="02020603050405020304" pitchFamily="18" charset="0"/>
              <a:ea typeface="Times New Roman" panose="02020603050405020304" pitchFamily="18" charset="0"/>
            </a:endParaRPr>
          </a:p>
          <a:p>
            <a:pPr marL="373380" marR="492760" indent="-286385">
              <a:lnSpc>
                <a:spcPts val="1900"/>
              </a:lnSpc>
              <a:spcBef>
                <a:spcPts val="0"/>
              </a:spcBef>
              <a:spcAft>
                <a:spcPts val="0"/>
              </a:spcAft>
              <a:tabLst>
                <a:tab pos="368300" algn="l"/>
              </a:tabLst>
            </a:pPr>
            <a:r>
              <a:rPr lang="en-US" dirty="0">
                <a:latin typeface="Arial" panose="020B0604020202020204" pitchFamily="34" charset="0"/>
                <a:ea typeface="Arial" panose="020B0604020202020204" pitchFamily="34" charset="0"/>
              </a:rPr>
              <a:t>•	</a:t>
            </a:r>
            <a:r>
              <a:rPr lang="en-US" spc="-80" dirty="0">
                <a:latin typeface="Calibri" panose="020F0502020204030204" pitchFamily="34" charset="0"/>
                <a:ea typeface="Calibri" panose="020F0502020204030204" pitchFamily="34" charset="0"/>
                <a:cs typeface="Calibri" panose="020F0502020204030204" pitchFamily="34" charset="0"/>
              </a:rPr>
              <a:t>V</a:t>
            </a:r>
            <a:r>
              <a:rPr lang="en-US" dirty="0">
                <a:latin typeface="Calibri" panose="020F0502020204030204" pitchFamily="34" charset="0"/>
                <a:ea typeface="Calibri" panose="020F0502020204030204" pitchFamily="34" charset="0"/>
                <a:cs typeface="Calibri" panose="020F0502020204030204" pitchFamily="34" charset="0"/>
              </a:rPr>
              <a:t>ol</a:t>
            </a:r>
            <a:r>
              <a:rPr lang="en-US" spc="5" dirty="0">
                <a:latin typeface="Calibri" panose="020F0502020204030204" pitchFamily="34" charset="0"/>
                <a:ea typeface="Calibri" panose="020F0502020204030204" pitchFamily="34" charset="0"/>
                <a:cs typeface="Calibri" panose="020F0502020204030204" pitchFamily="34" charset="0"/>
              </a:rPr>
              <a:t>u</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spc="-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e</a:t>
            </a:r>
            <a:r>
              <a:rPr lang="en-US" spc="-5" dirty="0">
                <a:latin typeface="Calibri" panose="020F0502020204030204" pitchFamily="34" charset="0"/>
                <a:ea typeface="Calibri" panose="020F0502020204030204" pitchFamily="34" charset="0"/>
                <a:cs typeface="Calibri" panose="020F0502020204030204" pitchFamily="34" charset="0"/>
              </a:rPr>
              <a:t>e</a:t>
            </a:r>
            <a:r>
              <a:rPr lang="en-US" spc="-3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s</a:t>
            </a:r>
            <a:r>
              <a:rPr lang="en-US" spc="-45" dirty="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c</a:t>
            </a:r>
            <a:r>
              <a:rPr lang="en-US" dirty="0">
                <a:latin typeface="Calibri" panose="020F0502020204030204" pitchFamily="34" charset="0"/>
                <a:ea typeface="Calibri" panose="020F0502020204030204" pitchFamily="34" charset="0"/>
                <a:cs typeface="Calibri" panose="020F0502020204030204" pitchFamily="34" charset="0"/>
              </a:rPr>
              <a:t>an</a:t>
            </a:r>
            <a:r>
              <a:rPr lang="en-US" spc="-25" dirty="0">
                <a:latin typeface="Calibri" panose="020F0502020204030204" pitchFamily="34" charset="0"/>
                <a:ea typeface="Calibri" panose="020F0502020204030204" pitchFamily="34" charset="0"/>
                <a:cs typeface="Calibri" panose="020F0502020204030204" pitchFamily="34" charset="0"/>
              </a:rPr>
              <a:t> </a:t>
            </a:r>
            <a:r>
              <a:rPr lang="en-US" spc="-20"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l</a:t>
            </a:r>
            <a:r>
              <a:rPr lang="en-US" dirty="0">
                <a:latin typeface="Calibri" panose="020F0502020204030204" pitchFamily="34" charset="0"/>
                <a:ea typeface="Calibri" panose="020F0502020204030204" pitchFamily="34" charset="0"/>
                <a:cs typeface="Calibri" panose="020F0502020204030204" pitchFamily="34" charset="0"/>
              </a:rPr>
              <a:t>k</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b</a:t>
            </a:r>
            <a:r>
              <a:rPr lang="en-US" dirty="0">
                <a:latin typeface="Calibri" panose="020F0502020204030204" pitchFamily="34" charset="0"/>
                <a:ea typeface="Calibri" panose="020F0502020204030204" pitchFamily="34" charset="0"/>
                <a:cs typeface="Calibri" panose="020F0502020204030204" pitchFamily="34" charset="0"/>
              </a:rPr>
              <a:t>out</a:t>
            </a:r>
            <a:r>
              <a:rPr lang="en-US" spc="-4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a:t>
            </a:r>
            <a:r>
              <a:rPr lang="en-US" spc="5" dirty="0">
                <a:latin typeface="Calibri" panose="020F0502020204030204" pitchFamily="34" charset="0"/>
                <a:ea typeface="Calibri" panose="020F0502020204030204" pitchFamily="34" charset="0"/>
                <a:cs typeface="Calibri" panose="020F0502020204030204" pitchFamily="34" charset="0"/>
              </a:rPr>
              <a:t>h</a:t>
            </a:r>
            <a:r>
              <a:rPr lang="en-US" dirty="0">
                <a:latin typeface="Calibri" panose="020F0502020204030204" pitchFamily="34" charset="0"/>
                <a:ea typeface="Calibri" panose="020F0502020204030204" pitchFamily="34" charset="0"/>
                <a:cs typeface="Calibri" panose="020F0502020204030204" pitchFamily="34" charset="0"/>
              </a:rPr>
              <a:t>eir</a:t>
            </a:r>
            <a:r>
              <a:rPr lang="en-US" spc="-30"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c</a:t>
            </a:r>
            <a:r>
              <a:rPr lang="en-US" dirty="0">
                <a:latin typeface="Calibri" panose="020F0502020204030204" pitchFamily="34" charset="0"/>
                <a:ea typeface="Calibri" panose="020F0502020204030204" pitchFamily="34" charset="0"/>
                <a:cs typeface="Calibri" panose="020F0502020204030204" pitchFamily="34" charset="0"/>
              </a:rPr>
              <a:t>ur</a:t>
            </a:r>
            <a:r>
              <a:rPr lang="en-US" spc="-3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e</a:t>
            </a:r>
            <a:r>
              <a:rPr lang="en-US" spc="-1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t</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job</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d</a:t>
            </a:r>
            <a:r>
              <a:rPr lang="en-US" spc="-4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w</a:t>
            </a:r>
            <a:r>
              <a:rPr lang="en-US" spc="-25" dirty="0">
                <a:latin typeface="Calibri" panose="020F0502020204030204" pitchFamily="34" charset="0"/>
                <a:ea typeface="Calibri" panose="020F0502020204030204" pitchFamily="34" charset="0"/>
                <a:cs typeface="Calibri" panose="020F0502020204030204" pitchFamily="34" charset="0"/>
              </a:rPr>
              <a:t>h</a:t>
            </a:r>
            <a:r>
              <a:rPr lang="en-US" dirty="0">
                <a:latin typeface="Calibri" panose="020F0502020204030204" pitchFamily="34" charset="0"/>
                <a:ea typeface="Calibri" panose="020F0502020204030204" pitchFamily="34" charset="0"/>
                <a:cs typeface="Calibri" panose="020F0502020204030204" pitchFamily="34" charset="0"/>
              </a:rPr>
              <a:t>y</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spc="-3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ead</a:t>
            </a:r>
            <a:r>
              <a:rPr lang="en-US" spc="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ng</a:t>
            </a:r>
            <a:r>
              <a:rPr lang="en-US" spc="-6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d</a:t>
            </a:r>
            <a:r>
              <a:rPr lang="en-US" spc="-2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n</a:t>
            </a:r>
            <a:r>
              <a:rPr lang="en-US" spc="5" dirty="0">
                <a:latin typeface="Calibri" panose="020F0502020204030204" pitchFamily="34" charset="0"/>
                <a:ea typeface="Calibri" panose="020F0502020204030204" pitchFamily="34" charset="0"/>
                <a:cs typeface="Calibri" panose="020F0502020204030204" pitchFamily="34" charset="0"/>
              </a:rPr>
              <a:t>u</a:t>
            </a:r>
            <a:r>
              <a:rPr lang="en-US" dirty="0">
                <a:latin typeface="Calibri" panose="020F0502020204030204" pitchFamily="34" charset="0"/>
                <a:ea typeface="Calibri" panose="020F0502020204030204" pitchFamily="34" charset="0"/>
                <a:cs typeface="Calibri" panose="020F0502020204030204" pitchFamily="34" charset="0"/>
              </a:rPr>
              <a:t>m</a:t>
            </a:r>
            <a:r>
              <a:rPr lang="en-US" spc="-5" dirty="0">
                <a:latin typeface="Calibri" panose="020F0502020204030204" pitchFamily="34" charset="0"/>
                <a:ea typeface="Calibri" panose="020F0502020204030204" pitchFamily="34" charset="0"/>
                <a:cs typeface="Calibri" panose="020F0502020204030204" pitchFamily="34" charset="0"/>
              </a:rPr>
              <a:t>e</a:t>
            </a:r>
            <a:r>
              <a:rPr lang="en-US" spc="-4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acy</a:t>
            </a:r>
            <a:r>
              <a:rPr lang="en-US" spc="-45"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n</a:t>
            </a:r>
            <a:r>
              <a:rPr lang="en-US" spc="-25"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heir</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prima</a:t>
            </a:r>
            <a:r>
              <a:rPr lang="en-US" spc="1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y</a:t>
            </a:r>
            <a:r>
              <a:rPr lang="en-US" spc="-5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a:t>
            </a:r>
            <a:r>
              <a:rPr lang="en-US" spc="-5" dirty="0">
                <a:latin typeface="Calibri" panose="020F0502020204030204" pitchFamily="34" charset="0"/>
                <a:ea typeface="Calibri" panose="020F0502020204030204" pitchFamily="34" charset="0"/>
                <a:cs typeface="Calibri" panose="020F0502020204030204" pitchFamily="34" charset="0"/>
              </a:rPr>
              <a:t>c</a:t>
            </a:r>
            <a:r>
              <a:rPr lang="en-US" dirty="0">
                <a:latin typeface="Calibri" panose="020F0502020204030204" pitchFamily="34" charset="0"/>
                <a:ea typeface="Calibri" panose="020F0502020204030204" pitchFamily="34" charset="0"/>
                <a:cs typeface="Calibri" panose="020F0502020204030204" pitchFamily="34" charset="0"/>
              </a:rPr>
              <a:t>hool d</a:t>
            </a:r>
            <a:r>
              <a:rPr lang="en-US" spc="-20" dirty="0">
                <a:latin typeface="Calibri" panose="020F0502020204030204" pitchFamily="34" charset="0"/>
                <a:ea typeface="Calibri" panose="020F0502020204030204" pitchFamily="34" charset="0"/>
                <a:cs typeface="Calibri" panose="020F0502020204030204" pitchFamily="34" charset="0"/>
              </a:rPr>
              <a:t>a</a:t>
            </a:r>
            <a:r>
              <a:rPr lang="en-US" spc="-15" dirty="0">
                <a:latin typeface="Calibri" panose="020F0502020204030204" pitchFamily="34" charset="0"/>
                <a:ea typeface="Calibri" panose="020F0502020204030204" pitchFamily="34" charset="0"/>
                <a:cs typeface="Calibri" panose="020F0502020204030204" pitchFamily="34" charset="0"/>
              </a:rPr>
              <a:t>y</a:t>
            </a:r>
            <a:r>
              <a:rPr lang="en-US" dirty="0">
                <a:latin typeface="Calibri" panose="020F0502020204030204" pitchFamily="34" charset="0"/>
                <a:ea typeface="Calibri" panose="020F0502020204030204" pitchFamily="34" charset="0"/>
                <a:cs typeface="Calibri" panose="020F0502020204030204" pitchFamily="34" charset="0"/>
              </a:rPr>
              <a:t>s</a:t>
            </a:r>
            <a:r>
              <a:rPr lang="en-US" spc="-45" dirty="0">
                <a:latin typeface="Calibri" panose="020F0502020204030204" pitchFamily="34" charset="0"/>
                <a:ea typeface="Calibri" panose="020F0502020204030204" pitchFamily="34" charset="0"/>
                <a:cs typeface="Calibri" panose="020F0502020204030204" pitchFamily="34" charset="0"/>
              </a:rPr>
              <a:t> </a:t>
            </a:r>
            <a:r>
              <a:rPr lang="en-US" spc="-15" dirty="0">
                <a:latin typeface="Calibri" panose="020F0502020204030204" pitchFamily="34" charset="0"/>
                <a:ea typeface="Calibri" panose="020F0502020204030204" pitchFamily="34" charset="0"/>
                <a:cs typeface="Calibri" panose="020F0502020204030204" pitchFamily="34" charset="0"/>
              </a:rPr>
              <a:t>w</a:t>
            </a:r>
            <a:r>
              <a:rPr lang="en-US" dirty="0">
                <a:latin typeface="Calibri" panose="020F0502020204030204" pitchFamily="34" charset="0"/>
                <a:ea typeface="Calibri" panose="020F0502020204030204" pitchFamily="34" charset="0"/>
                <a:cs typeface="Calibri" panose="020F0502020204030204" pitchFamily="34" charset="0"/>
              </a:rPr>
              <a:t>e</a:t>
            </a:r>
            <a:r>
              <a:rPr lang="en-US" spc="-3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e</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so</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mpo</a:t>
            </a:r>
            <a:r>
              <a:rPr lang="en-US" spc="-10" dirty="0">
                <a:latin typeface="Calibri" panose="020F0502020204030204" pitchFamily="34" charset="0"/>
                <a:ea typeface="Calibri" panose="020F0502020204030204" pitchFamily="34" charset="0"/>
                <a:cs typeface="Calibri" panose="020F0502020204030204" pitchFamily="34" charset="0"/>
              </a:rPr>
              <a:t>r</a:t>
            </a:r>
            <a:r>
              <a:rPr lang="en-US" spc="-20"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t</a:t>
            </a:r>
            <a:r>
              <a:rPr lang="en-US" spc="-5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in</a:t>
            </a:r>
            <a:r>
              <a:rPr lang="en-US" spc="-2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ach</a:t>
            </a:r>
            <a:r>
              <a:rPr lang="en-US" spc="5" dirty="0">
                <a:latin typeface="Calibri" panose="020F0502020204030204" pitchFamily="34" charset="0"/>
                <a:ea typeface="Calibri" panose="020F0502020204030204" pitchFamily="34" charset="0"/>
                <a:cs typeface="Calibri" panose="020F0502020204030204" pitchFamily="34" charset="0"/>
              </a:rPr>
              <a:t>i</a:t>
            </a:r>
            <a:r>
              <a:rPr lang="en-US" spc="-15"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vi</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g</a:t>
            </a:r>
            <a:r>
              <a:rPr lang="en-US" spc="-70"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heir</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cu</a:t>
            </a:r>
            <a:r>
              <a:rPr lang="en-US" spc="-5" dirty="0">
                <a:latin typeface="Calibri" panose="020F0502020204030204" pitchFamily="34" charset="0"/>
                <a:ea typeface="Calibri" panose="020F0502020204030204" pitchFamily="34" charset="0"/>
                <a:cs typeface="Calibri" panose="020F0502020204030204" pitchFamily="34" charset="0"/>
              </a:rPr>
              <a:t>r</a:t>
            </a:r>
            <a:r>
              <a:rPr lang="en-US" spc="-30"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e</a:t>
            </a:r>
            <a:r>
              <a:rPr lang="en-US" spc="-1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t </a:t>
            </a:r>
            <a:r>
              <a:rPr lang="en-US" spc="-15" dirty="0">
                <a:latin typeface="Calibri" panose="020F0502020204030204" pitchFamily="34" charset="0"/>
                <a:ea typeface="Calibri" panose="020F0502020204030204" pitchFamily="34" charset="0"/>
                <a:cs typeface="Calibri" panose="020F0502020204030204" pitchFamily="34" charset="0"/>
              </a:rPr>
              <a:t>s</a:t>
            </a:r>
            <a:r>
              <a:rPr lang="en-US" spc="-20" dirty="0">
                <a:latin typeface="Calibri" panose="020F0502020204030204" pitchFamily="34" charset="0"/>
                <a:ea typeface="Calibri" panose="020F0502020204030204" pitchFamily="34" charset="0"/>
                <a:cs typeface="Calibri" panose="020F0502020204030204" pitchFamily="34" charset="0"/>
              </a:rPr>
              <a:t>t</a:t>
            </a:r>
            <a:r>
              <a:rPr lang="en-US" spc="-10"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us</a:t>
            </a:r>
            <a:endParaRPr lang="en-US" sz="1050" dirty="0">
              <a:effectLst/>
              <a:latin typeface="Times New Roman" panose="02020603050405020304" pitchFamily="18" charset="0"/>
              <a:ea typeface="Times New Roman" panose="02020603050405020304" pitchFamily="18"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40" y="3630325"/>
            <a:ext cx="16668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9706" y="3642231"/>
            <a:ext cx="2224088" cy="1482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7775" y="3650963"/>
            <a:ext cx="1049338"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233" y="3650963"/>
            <a:ext cx="1200150" cy="14652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5503" y="3656558"/>
            <a:ext cx="2035175" cy="14811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0068" y="5614029"/>
            <a:ext cx="8892480" cy="1118255"/>
          </a:xfrm>
          <a:prstGeom prst="rect">
            <a:avLst/>
          </a:prstGeom>
        </p:spPr>
        <p:txBody>
          <a:bodyPr wrap="square">
            <a:spAutoFit/>
          </a:bodyPr>
          <a:lstStyle/>
          <a:p>
            <a:pPr marL="243840" marR="400050">
              <a:lnSpc>
                <a:spcPts val="1600"/>
              </a:lnSpc>
              <a:spcBef>
                <a:spcPts val="10"/>
              </a:spcBef>
              <a:spcAft>
                <a:spcPts val="0"/>
              </a:spcAft>
            </a:pP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1400" b="1" i="1" spc="-50" dirty="0">
                <a:solidFill>
                  <a:srgbClr val="0070C0"/>
                </a:solidFill>
                <a:latin typeface="Calibri" panose="020F0502020204030204" pitchFamily="34" charset="0"/>
                <a:ea typeface="Calibri" panose="020F0502020204030204" pitchFamily="34" charset="0"/>
                <a:cs typeface="Calibri" panose="020F0502020204030204" pitchFamily="34" charset="0"/>
              </a:rPr>
              <a:t>W</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ne</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d</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g</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v</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 our</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ch</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l</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d</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r</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en</a:t>
            </a:r>
            <a:r>
              <a:rPr lang="en-US" sz="1400" b="1" i="1" spc="-3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d</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y</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ou</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g</a:t>
            </a:r>
            <a:r>
              <a:rPr lang="en-US" sz="1400" b="1" i="1" spc="-3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pe</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o</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p</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l</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spc="-3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vis</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on of</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he</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op</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p</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rt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u</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3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20"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30" dirty="0">
                <a:solidFill>
                  <a:srgbClr val="0070C0"/>
                </a:solidFill>
                <a:latin typeface="Calibri" panose="020F0502020204030204" pitchFamily="34" charset="0"/>
                <a:ea typeface="Calibri" panose="020F0502020204030204" pitchFamily="34" charset="0"/>
                <a:cs typeface="Calibri" panose="020F0502020204030204" pitchFamily="34" charset="0"/>
              </a:rPr>
              <a:t>v</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l</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b</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l</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spc="-3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hem,</a:t>
            </a:r>
            <a:r>
              <a:rPr lang="en-US" sz="1400" b="1" i="1" spc="-3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so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h</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h</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y un</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d</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r</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20"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nd</a:t>
            </a:r>
            <a:r>
              <a:rPr lang="en-US" sz="1400" b="1" i="1" spc="-4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he</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30" dirty="0">
                <a:solidFill>
                  <a:srgbClr val="0070C0"/>
                </a:solidFill>
                <a:latin typeface="Calibri" panose="020F0502020204030204" pitchFamily="34" charset="0"/>
                <a:ea typeface="Calibri" panose="020F0502020204030204" pitchFamily="34" charset="0"/>
                <a:cs typeface="Calibri" panose="020F0502020204030204" pitchFamily="34" charset="0"/>
              </a:rPr>
              <a:t>v</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l</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ue</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of</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l</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r</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ng</a:t>
            </a:r>
            <a:r>
              <a:rPr lang="en-US" sz="1400" b="1" i="1" spc="-3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d</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in do</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ng</a:t>
            </a:r>
            <a:r>
              <a:rPr lang="en-US" sz="1400" b="1" i="1" spc="-2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so</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30" dirty="0">
                <a:solidFill>
                  <a:srgbClr val="0070C0"/>
                </a:solidFill>
                <a:latin typeface="Calibri" panose="020F0502020204030204" pitchFamily="34" charset="0"/>
                <a:ea typeface="Calibri" panose="020F0502020204030204" pitchFamily="34" charset="0"/>
                <a:cs typeface="Calibri" panose="020F0502020204030204" pitchFamily="34" charset="0"/>
              </a:rPr>
              <a:t>r</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se</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p</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spc="-30" dirty="0">
                <a:solidFill>
                  <a:srgbClr val="0070C0"/>
                </a:solidFill>
                <a:latin typeface="Calibri" panose="020F0502020204030204" pitchFamily="34" charset="0"/>
                <a:ea typeface="Calibri" panose="020F0502020204030204" pitchFamily="34" charset="0"/>
                <a:cs typeface="Calibri" panose="020F0502020204030204" pitchFamily="34" charset="0"/>
              </a:rPr>
              <a:t>r</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io</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4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It is n</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v</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er</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oo</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o</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on</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r</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h</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45" dirty="0">
                <a:solidFill>
                  <a:srgbClr val="0070C0"/>
                </a:solidFill>
                <a:latin typeface="Calibri" panose="020F0502020204030204" pitchFamily="34" charset="0"/>
                <a:ea typeface="Calibri" panose="020F0502020204030204" pitchFamily="34" charset="0"/>
                <a:cs typeface="Calibri" panose="020F0502020204030204" pitchFamily="34" charset="0"/>
              </a:rPr>
              <a:t>W</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l</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so</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ne</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d b</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er</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 c</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on</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ec</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io</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3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b</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w</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een</a:t>
            </a:r>
            <a:r>
              <a:rPr lang="en-US" sz="1400" b="1" i="1" spc="-3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c</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hoo</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l</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d</a:t>
            </a:r>
            <a:r>
              <a:rPr lang="en-US" sz="1400" b="1" i="1" spc="-1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he</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c</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omm</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u</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it</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d</a:t>
            </a:r>
            <a:r>
              <a:rPr lang="en-US" sz="1400" b="1" i="1" spc="-2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bu</a:t>
            </a:r>
            <a:r>
              <a:rPr lang="en-US" sz="1400" b="1" i="1" spc="10"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5"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s</a:t>
            </a:r>
            <a:r>
              <a:rPr lang="en-US" sz="1400" b="1" i="1" spc="-35"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400" b="1" i="1" spc="5" dirty="0" smtClean="0">
                <a:solidFill>
                  <a:srgbClr val="0070C0"/>
                </a:solidFill>
                <a:latin typeface="Calibri" panose="020F0502020204030204" pitchFamily="34" charset="0"/>
                <a:ea typeface="Calibri" panose="020F0502020204030204" pitchFamily="34" charset="0"/>
                <a:cs typeface="Calibri" panose="020F0502020204030204" pitchFamily="34" charset="0"/>
              </a:rPr>
              <a:t>t</a:t>
            </a:r>
            <a:r>
              <a:rPr lang="en-US" sz="1400"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h</a:t>
            </a:r>
            <a:r>
              <a:rPr lang="en-US" sz="1400" b="1" i="1" spc="-1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400"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y</a:t>
            </a:r>
            <a:r>
              <a:rPr lang="en-US" sz="1400" b="1" i="1" spc="-2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work with.”</a:t>
            </a:r>
          </a:p>
          <a:p>
            <a:pPr marL="243840" marR="400050">
              <a:lnSpc>
                <a:spcPts val="1600"/>
              </a:lnSpc>
              <a:spcBef>
                <a:spcPts val="10"/>
              </a:spcBef>
              <a:spcAft>
                <a:spcPts val="0"/>
              </a:spcAft>
            </a:pPr>
            <a:r>
              <a:rPr lang="en-US" sz="1000" b="1" dirty="0" smtClean="0"/>
              <a:t>Russell </a:t>
            </a:r>
            <a:r>
              <a:rPr lang="en-US" sz="1000" b="1" dirty="0"/>
              <a:t>Hobby, NAHT General Secretary (National Association of Head Teachers- UK)</a:t>
            </a:r>
            <a:endParaRPr lang="en-US" sz="1000" dirty="0"/>
          </a:p>
          <a:p>
            <a:pPr marL="243840" marR="400050">
              <a:lnSpc>
                <a:spcPts val="1600"/>
              </a:lnSpc>
              <a:spcBef>
                <a:spcPts val="10"/>
              </a:spcBef>
              <a:spcAft>
                <a:spcPts val="0"/>
              </a:spcAft>
            </a:pPr>
            <a:endParaRPr lang="en-US" sz="1400" b="1" dirty="0" smtClean="0">
              <a:solidFill>
                <a:srgbClr val="00123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6322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88640"/>
            <a:ext cx="2736304" cy="240932"/>
          </a:xfrm>
          <a:prstGeom prst="rect">
            <a:avLst/>
          </a:prstGeom>
        </p:spPr>
      </p:pic>
      <p:sp>
        <p:nvSpPr>
          <p:cNvPr id="5" name="Rectangle 4"/>
          <p:cNvSpPr/>
          <p:nvPr/>
        </p:nvSpPr>
        <p:spPr>
          <a:xfrm>
            <a:off x="2195736" y="620688"/>
            <a:ext cx="4313553" cy="457946"/>
          </a:xfrm>
          <a:prstGeom prst="rect">
            <a:avLst/>
          </a:prstGeom>
        </p:spPr>
        <p:txBody>
          <a:bodyPr wrap="none">
            <a:spAutoFit/>
          </a:bodyPr>
          <a:lstStyle/>
          <a:p>
            <a:pPr marL="0" marR="0">
              <a:lnSpc>
                <a:spcPct val="99000"/>
              </a:lnSpc>
              <a:spcBef>
                <a:spcPts val="0"/>
              </a:spcBef>
              <a:spcAft>
                <a:spcPts val="0"/>
              </a:spcAft>
            </a:pPr>
            <a:r>
              <a:rPr lang="en-US" sz="2400" b="1" dirty="0" smtClean="0">
                <a:solidFill>
                  <a:srgbClr val="215968"/>
                </a:solidFill>
                <a:latin typeface="Arial Black" panose="020B0A04020102020204" pitchFamily="34" charset="0"/>
                <a:ea typeface="Arial Black" panose="020B0A04020102020204" pitchFamily="34" charset="0"/>
              </a:rPr>
              <a:t>Registering </a:t>
            </a:r>
            <a:r>
              <a:rPr lang="en-US" sz="2400" b="1" dirty="0">
                <a:solidFill>
                  <a:srgbClr val="215968"/>
                </a:solidFill>
                <a:latin typeface="Arial Black" panose="020B0A04020102020204" pitchFamily="34" charset="0"/>
                <a:ea typeface="Arial Black" panose="020B0A04020102020204" pitchFamily="34" charset="0"/>
              </a:rPr>
              <a:t>as a teacher</a:t>
            </a:r>
            <a:endParaRPr lang="en-US" sz="2400" dirty="0">
              <a:effectLst/>
              <a:latin typeface="Times New Roman" panose="02020603050405020304" pitchFamily="18" charset="0"/>
              <a:ea typeface="Times New Roman" panose="02020603050405020304" pitchFamily="18" charset="0"/>
            </a:endParaRPr>
          </a:p>
        </p:txBody>
      </p:sp>
      <p:pic>
        <p:nvPicPr>
          <p:cNvPr id="6" name="Picture 5"/>
          <p:cNvPicPr/>
          <p:nvPr/>
        </p:nvPicPr>
        <p:blipFill rotWithShape="1">
          <a:blip r:embed="rId3">
            <a:extLst>
              <a:ext uri="{28A0092B-C50C-407E-A947-70E740481C1C}">
                <a14:useLocalDpi xmlns:a14="http://schemas.microsoft.com/office/drawing/2010/main" val="0"/>
              </a:ext>
            </a:extLst>
          </a:blip>
          <a:srcRect l="13636" t="10289" r="15657" b="33213"/>
          <a:stretch/>
        </p:blipFill>
        <p:spPr bwMode="auto">
          <a:xfrm>
            <a:off x="3131840" y="1196752"/>
            <a:ext cx="2667000" cy="2981325"/>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868144" y="3717032"/>
            <a:ext cx="1149424" cy="421808"/>
          </a:xfrm>
          <a:prstGeom prst="rect">
            <a:avLst/>
          </a:prstGeom>
        </p:spPr>
      </p:pic>
      <p:pic>
        <p:nvPicPr>
          <p:cNvPr id="8" name="Picture 2"/>
          <p:cNvPicPr>
            <a:picLocks noChangeAspect="1" noChangeArrowheads="1"/>
          </p:cNvPicPr>
          <p:nvPr/>
        </p:nvPicPr>
        <p:blipFill>
          <a:blip r:embed="rId5" cstate="print"/>
          <a:srcRect l="15215" t="21281" r="15605" b="9813"/>
          <a:stretch>
            <a:fillRect/>
          </a:stretch>
        </p:blipFill>
        <p:spPr bwMode="auto">
          <a:xfrm>
            <a:off x="2480631" y="4329109"/>
            <a:ext cx="3982631" cy="2230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384166" y="5877272"/>
            <a:ext cx="1149424" cy="42180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4" y="4394322"/>
            <a:ext cx="649258" cy="429549"/>
          </a:xfrm>
          <a:prstGeom prst="rect">
            <a:avLst/>
          </a:prstGeom>
        </p:spPr>
      </p:pic>
    </p:spTree>
    <p:extLst>
      <p:ext uri="{BB962C8B-B14F-4D97-AF65-F5344CB8AC3E}">
        <p14:creationId xmlns:p14="http://schemas.microsoft.com/office/powerpoint/2010/main" val="19955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620688"/>
            <a:ext cx="3841949" cy="369332"/>
          </a:xfrm>
          <a:prstGeom prst="rect">
            <a:avLst/>
          </a:prstGeom>
        </p:spPr>
        <p:txBody>
          <a:bodyPr wrap="none">
            <a:spAutoFit/>
          </a:bodyPr>
          <a:lstStyle/>
          <a:p>
            <a:pPr marL="73660" marR="0">
              <a:spcBef>
                <a:spcPts val="460"/>
              </a:spcBef>
              <a:spcAft>
                <a:spcPts val="0"/>
              </a:spcAft>
            </a:pPr>
            <a:r>
              <a:rPr lang="en-US" b="1" dirty="0" smtClean="0">
                <a:solidFill>
                  <a:srgbClr val="4E5164"/>
                </a:solidFill>
                <a:latin typeface="Arial Black" panose="020B0A04020102020204" pitchFamily="34" charset="0"/>
                <a:ea typeface="Arial Black" panose="020B0A04020102020204" pitchFamily="34" charset="0"/>
                <a:cs typeface="Arial Black" panose="020B0A04020102020204" pitchFamily="34" charset="0"/>
              </a:rPr>
              <a:t>Signing </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up is</a:t>
            </a:r>
            <a:r>
              <a:rPr lang="en-US" b="1" spc="1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 </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qui</a:t>
            </a:r>
            <a:r>
              <a:rPr lang="en-US" b="1" spc="-40"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c</a:t>
            </a:r>
            <a:r>
              <a:rPr lang="en-US" b="1" dirty="0">
                <a:solidFill>
                  <a:srgbClr val="4E5164"/>
                </a:solidFill>
                <a:latin typeface="Arial Black" panose="020B0A04020102020204" pitchFamily="34" charset="0"/>
                <a:ea typeface="Arial Black" panose="020B0A04020102020204" pitchFamily="34" charset="0"/>
                <a:cs typeface="Arial Black" panose="020B0A04020102020204" pitchFamily="34" charset="0"/>
              </a:rPr>
              <a:t>k and easy</a:t>
            </a:r>
            <a:endParaRPr lang="en-US" sz="8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sp>
        <p:nvSpPr>
          <p:cNvPr id="6" name="Text Box 2"/>
          <p:cNvSpPr txBox="1">
            <a:spLocks noChangeArrowheads="1"/>
          </p:cNvSpPr>
          <p:nvPr/>
        </p:nvSpPr>
        <p:spPr bwMode="auto">
          <a:xfrm>
            <a:off x="683568" y="1268760"/>
            <a:ext cx="8039100" cy="54387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0">
              <a:spcBef>
                <a:spcPts val="0"/>
              </a:spcBef>
              <a:spcAft>
                <a:spcPts val="0"/>
              </a:spcAft>
            </a:pPr>
            <a:r>
              <a:rPr lang="en-US" sz="1200" b="1" dirty="0" smtClean="0">
                <a:solidFill>
                  <a:srgbClr val="00B050"/>
                </a:solidFill>
                <a:effectLst/>
                <a:latin typeface="Arial" panose="020B0604020202020204" pitchFamily="34" charset="0"/>
                <a:ea typeface="Times New Roman" panose="02020603050405020304" pitchFamily="18" charset="0"/>
              </a:rPr>
              <a:t>Complete </a:t>
            </a:r>
            <a:r>
              <a:rPr lang="en-US" sz="1200" b="1" dirty="0">
                <a:solidFill>
                  <a:srgbClr val="00B050"/>
                </a:solidFill>
                <a:effectLst/>
                <a:latin typeface="Arial" panose="020B0604020202020204" pitchFamily="34" charset="0"/>
                <a:ea typeface="Times New Roman" panose="02020603050405020304" pitchFamily="18" charset="0"/>
              </a:rPr>
              <a:t>your profile</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This will take you to the Inspiring the Future portal, where you will be asked to provide a few basic details, and your email address. Once your registration is approved, you will receive an email containing a temporary </a:t>
            </a:r>
            <a:r>
              <a:rPr lang="en-US" sz="1100" dirty="0" smtClean="0">
                <a:effectLst/>
                <a:latin typeface="Arial" panose="020B0604020202020204" pitchFamily="34" charset="0"/>
                <a:ea typeface="Times New Roman" panose="02020603050405020304" pitchFamily="18" charset="0"/>
              </a:rPr>
              <a:t>password. When </a:t>
            </a:r>
            <a:r>
              <a:rPr lang="en-US" sz="1100" dirty="0">
                <a:effectLst/>
                <a:latin typeface="Arial" panose="020B0604020202020204" pitchFamily="34" charset="0"/>
                <a:ea typeface="Times New Roman" panose="02020603050405020304" pitchFamily="18" charset="0"/>
              </a:rPr>
              <a:t>you log in using this password, you will be asked to change it to something more memorable. On first entering the portal, we’ll ask you to provide a few more details about yourself, and what you need as a school/governor.</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1200" b="1" dirty="0" smtClean="0">
                <a:solidFill>
                  <a:srgbClr val="E36C0A"/>
                </a:solidFill>
                <a:effectLst/>
                <a:latin typeface="Arial" panose="020B0604020202020204" pitchFamily="34" charset="0"/>
                <a:ea typeface="Times New Roman" panose="02020603050405020304" pitchFamily="18" charset="0"/>
              </a:rPr>
              <a:t> Activities </a:t>
            </a:r>
            <a:r>
              <a:rPr lang="en-US" sz="1200" b="1" dirty="0">
                <a:solidFill>
                  <a:srgbClr val="E36C0A"/>
                </a:solidFill>
                <a:effectLst/>
                <a:latin typeface="Arial" panose="020B0604020202020204" pitchFamily="34" charset="0"/>
                <a:ea typeface="Times New Roman" panose="02020603050405020304" pitchFamily="18" charset="0"/>
              </a:rPr>
              <a:t>you need help with</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You’ll be asked to select activities that you need help with, for schools this is currently – Career insight talks and events, Curriculum link, Help with Resume’s and/or Realistic mock interviews, Exchanging expectations, Reading or numeracy</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943634"/>
                </a:solidFill>
                <a:effectLst/>
                <a:latin typeface="Arial" panose="020B0604020202020204" pitchFamily="34" charset="0"/>
                <a:ea typeface="Times New Roman" panose="02020603050405020304" pitchFamily="18" charset="0"/>
              </a:rPr>
              <a:t>Find </a:t>
            </a:r>
            <a:r>
              <a:rPr lang="en-US" sz="1200" b="1" dirty="0">
                <a:solidFill>
                  <a:srgbClr val="943634"/>
                </a:solidFill>
                <a:effectLst/>
                <a:latin typeface="Arial" panose="020B0604020202020204" pitchFamily="34" charset="0"/>
                <a:ea typeface="Times New Roman" panose="02020603050405020304" pitchFamily="18" charset="0"/>
              </a:rPr>
              <a:t>volunteers to invite</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To find volunteers, schools go to ‘Find Volunteers’ once logged in, and generate a list of volunteers in their area who can offer the activity specified. Schools can view brief profiles of the volunteers including their jobs, and what they can offer. (Private email addresses and phone numbers are not visible to either party).</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002060"/>
                </a:solidFill>
                <a:effectLst/>
                <a:latin typeface="Arial" panose="020B0604020202020204" pitchFamily="34" charset="0"/>
                <a:ea typeface="Times New Roman" panose="02020603050405020304" pitchFamily="18" charset="0"/>
              </a:rPr>
              <a:t>Send </a:t>
            </a:r>
            <a:r>
              <a:rPr lang="en-US" sz="1200" b="1" dirty="0">
                <a:solidFill>
                  <a:srgbClr val="002060"/>
                </a:solidFill>
                <a:effectLst/>
                <a:latin typeface="Arial" panose="020B0604020202020204" pitchFamily="34" charset="0"/>
                <a:ea typeface="Times New Roman" panose="02020603050405020304" pitchFamily="18" charset="0"/>
              </a:rPr>
              <a:t>invite messages</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From the ’Find Volunteers’ page, you can message appropriate volunteers and ask them to get involved in an activity they have coming up either individually or on mass. Volunteers accept/decline the event.</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4F6228"/>
                </a:solidFill>
                <a:effectLst/>
                <a:latin typeface="Arial" panose="020B0604020202020204" pitchFamily="34" charset="0"/>
                <a:ea typeface="Times New Roman" panose="02020603050405020304" pitchFamily="18" charset="0"/>
              </a:rPr>
              <a:t>After </a:t>
            </a:r>
            <a:r>
              <a:rPr lang="en-US" sz="1200" b="1" dirty="0">
                <a:solidFill>
                  <a:srgbClr val="4F6228"/>
                </a:solidFill>
                <a:effectLst/>
                <a:latin typeface="Arial" panose="020B0604020202020204" pitchFamily="34" charset="0"/>
                <a:ea typeface="Times New Roman" panose="02020603050405020304" pitchFamily="18" charset="0"/>
              </a:rPr>
              <a:t>the Event/Activity</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If accepted, once it has taken place schools complete automated feedback forms. We ask four or five questions about how the event went. We strongly recommend that this is completed, as it allows us to keep an eye of the quality of volunteers and whether the service is working for both parties. We also use your feedback to report to funders, which will help to keep this service completely free to schools and volunteers</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05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 calcmode="lin" valueType="num">
                                      <p:cBhvr additive="base">
                                        <p:cTn id="3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 calcmode="lin" valueType="num">
                                      <p:cBhvr additive="base">
                                        <p:cTn id="3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 calcmode="lin" valueType="num">
                                      <p:cBhvr additive="base">
                                        <p:cTn id="4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13" end="13"/>
                                            </p:txEl>
                                          </p:spTgt>
                                        </p:tgtEl>
                                        <p:attrNameLst>
                                          <p:attrName>style.visibility</p:attrName>
                                        </p:attrNameLst>
                                      </p:cBhvr>
                                      <p:to>
                                        <p:strVal val="visible"/>
                                      </p:to>
                                    </p:set>
                                    <p:anim calcmode="lin" valueType="num">
                                      <p:cBhvr additive="base">
                                        <p:cTn id="53"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14" end="14"/>
                                            </p:txEl>
                                          </p:spTgt>
                                        </p:tgtEl>
                                        <p:attrNameLst>
                                          <p:attrName>style.visibility</p:attrName>
                                        </p:attrNameLst>
                                      </p:cBhvr>
                                      <p:to>
                                        <p:strVal val="visible"/>
                                      </p:to>
                                    </p:set>
                                    <p:anim calcmode="lin" valueType="num">
                                      <p:cBhvr additive="base">
                                        <p:cTn id="57"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16" end="16"/>
                                            </p:txEl>
                                          </p:spTgt>
                                        </p:tgtEl>
                                        <p:attrNameLst>
                                          <p:attrName>style.visibility</p:attrName>
                                        </p:attrNameLst>
                                      </p:cBhvr>
                                      <p:to>
                                        <p:strVal val="visible"/>
                                      </p:to>
                                    </p:set>
                                    <p:anim calcmode="lin" valueType="num">
                                      <p:cBhvr additive="base">
                                        <p:cTn id="63"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6" end="1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17" end="17"/>
                                            </p:txEl>
                                          </p:spTgt>
                                        </p:tgtEl>
                                        <p:attrNameLst>
                                          <p:attrName>style.visibility</p:attrName>
                                        </p:attrNameLst>
                                      </p:cBhvr>
                                      <p:to>
                                        <p:strVal val="visible"/>
                                      </p:to>
                                    </p:set>
                                    <p:anim calcmode="lin" valueType="num">
                                      <p:cBhvr additive="base">
                                        <p:cTn id="67"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7" end="1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
                                            <p:txEl>
                                              <p:pRg st="18" end="18"/>
                                            </p:txEl>
                                          </p:spTgt>
                                        </p:tgtEl>
                                        <p:attrNameLst>
                                          <p:attrName>style.visibility</p:attrName>
                                        </p:attrNameLst>
                                      </p:cBhvr>
                                      <p:to>
                                        <p:strVal val="visible"/>
                                      </p:to>
                                    </p:set>
                                    <p:anim calcmode="lin" valueType="num">
                                      <p:cBhvr additive="base">
                                        <p:cTn id="71"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251825" cy="5429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19169" y="1205109"/>
            <a:ext cx="1872208" cy="830997"/>
          </a:xfrm>
          <a:prstGeom prst="rect">
            <a:avLst/>
          </a:prstGeom>
          <a:noFill/>
        </p:spPr>
        <p:txBody>
          <a:bodyPr wrap="square" rtlCol="0">
            <a:spAutoFit/>
          </a:bodyPr>
          <a:lstStyle/>
          <a:p>
            <a:r>
              <a:rPr lang="en-US" sz="1200" dirty="0"/>
              <a:t>Login and click the</a:t>
            </a:r>
          </a:p>
          <a:p>
            <a:r>
              <a:rPr lang="en-US" sz="1200" dirty="0"/>
              <a:t> </a:t>
            </a:r>
            <a:r>
              <a:rPr lang="en-US" sz="1200" dirty="0" smtClean="0"/>
              <a:t> ‘potential </a:t>
            </a:r>
            <a:r>
              <a:rPr lang="en-US" sz="1200" b="1" i="1" dirty="0"/>
              <a:t>Find Volunteers</a:t>
            </a:r>
            <a:r>
              <a:rPr lang="en-US" sz="1200" b="1" dirty="0"/>
              <a:t>’</a:t>
            </a:r>
            <a:r>
              <a:rPr lang="en-US" sz="1200" dirty="0"/>
              <a:t> tab to find </a:t>
            </a:r>
            <a:r>
              <a:rPr lang="en-US" sz="1200" dirty="0" smtClean="0"/>
              <a:t>volunteers</a:t>
            </a:r>
            <a:endParaRPr lang="en-US" sz="1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556793"/>
            <a:ext cx="979552" cy="648072"/>
          </a:xfrm>
          <a:prstGeom prst="rect">
            <a:avLst/>
          </a:prstGeom>
        </p:spPr>
      </p:pic>
    </p:spTree>
    <p:extLst>
      <p:ext uri="{BB962C8B-B14F-4D97-AF65-F5344CB8AC3E}">
        <p14:creationId xmlns:p14="http://schemas.microsoft.com/office/powerpoint/2010/main" val="862238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32656"/>
            <a:ext cx="3312368" cy="400110"/>
          </a:xfrm>
          <a:prstGeom prst="rect">
            <a:avLst/>
          </a:prstGeom>
          <a:noFill/>
        </p:spPr>
        <p:txBody>
          <a:bodyPr wrap="square" rtlCol="0">
            <a:spAutoFit/>
          </a:bodyPr>
          <a:lstStyle/>
          <a:p>
            <a:r>
              <a:rPr lang="en-US" sz="2000" b="1" dirty="0">
                <a:solidFill>
                  <a:schemeClr val="accent5">
                    <a:lumMod val="50000"/>
                  </a:schemeClr>
                </a:solidFill>
                <a:latin typeface="Arial Black" pitchFamily="34" charset="0"/>
              </a:rPr>
              <a:t>Search for volunteers</a:t>
            </a: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27100"/>
            <a:ext cx="6026150" cy="5930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6667" t="16127" r="-16667"/>
          <a:stretch/>
        </p:blipFill>
        <p:spPr>
          <a:xfrm>
            <a:off x="3347864" y="1012446"/>
            <a:ext cx="936104" cy="52377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4891" y="995762"/>
            <a:ext cx="808877" cy="53515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2657" y="995762"/>
            <a:ext cx="805207" cy="535153"/>
          </a:xfrm>
          <a:prstGeom prst="rect">
            <a:avLst/>
          </a:prstGeom>
        </p:spPr>
      </p:pic>
    </p:spTree>
    <p:extLst>
      <p:ext uri="{BB962C8B-B14F-4D97-AF65-F5344CB8AC3E}">
        <p14:creationId xmlns:p14="http://schemas.microsoft.com/office/powerpoint/2010/main" val="3929461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3565976" cy="369332"/>
          </a:xfrm>
          <a:prstGeom prst="rect">
            <a:avLst/>
          </a:prstGeom>
        </p:spPr>
        <p:txBody>
          <a:bodyPr wrap="none">
            <a:spAutoFit/>
          </a:bodyPr>
          <a:lstStyle/>
          <a:p>
            <a:r>
              <a:rPr lang="en-US" b="1" dirty="0">
                <a:solidFill>
                  <a:srgbClr val="215968"/>
                </a:solidFill>
                <a:latin typeface="Arial Black" panose="020B0A04020102020204" pitchFamily="34" charset="0"/>
                <a:ea typeface="Arial Black" panose="020B0A04020102020204" pitchFamily="34" charset="0"/>
                <a:cs typeface="Arial" panose="020B0604020202020204" pitchFamily="34" charset="0"/>
              </a:rPr>
              <a:t>Viewing potential </a:t>
            </a:r>
            <a:r>
              <a:rPr lang="en-US" b="1" dirty="0" smtClean="0">
                <a:solidFill>
                  <a:srgbClr val="215968"/>
                </a:solidFill>
                <a:latin typeface="Arial Black" panose="020B0A04020102020204" pitchFamily="34" charset="0"/>
                <a:ea typeface="Arial Black" panose="020B0A04020102020204" pitchFamily="34" charset="0"/>
                <a:cs typeface="Arial" panose="020B0604020202020204" pitchFamily="34" charset="0"/>
              </a:rPr>
              <a:t>matches</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052736"/>
            <a:ext cx="5472608" cy="55001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1124744"/>
            <a:ext cx="720080" cy="476405"/>
          </a:xfrm>
          <a:prstGeom prst="rect">
            <a:avLst/>
          </a:prstGeom>
        </p:spPr>
      </p:pic>
    </p:spTree>
    <p:extLst>
      <p:ext uri="{BB962C8B-B14F-4D97-AF65-F5344CB8AC3E}">
        <p14:creationId xmlns:p14="http://schemas.microsoft.com/office/powerpoint/2010/main" val="1813821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571500" y="571500"/>
            <a:ext cx="3000375" cy="369888"/>
          </a:xfrm>
          <a:prstGeom prst="rect">
            <a:avLst/>
          </a:prstGeom>
          <a:noFill/>
          <a:ln w="9525">
            <a:noFill/>
            <a:miter lim="800000"/>
            <a:headEnd/>
            <a:tailEnd/>
          </a:ln>
        </p:spPr>
        <p:txBody>
          <a:bodyPr>
            <a:spAutoFit/>
          </a:bodyPr>
          <a:lstStyle/>
          <a:p>
            <a:endParaRPr lang="en-GB">
              <a:latin typeface="Calibri" pitchFamily="34" charset="0"/>
            </a:endParaRPr>
          </a:p>
        </p:txBody>
      </p:sp>
      <p:sp>
        <p:nvSpPr>
          <p:cNvPr id="3075" name="TextBox 8"/>
          <p:cNvSpPr txBox="1">
            <a:spLocks noChangeArrowheads="1"/>
          </p:cNvSpPr>
          <p:nvPr/>
        </p:nvSpPr>
        <p:spPr bwMode="auto">
          <a:xfrm>
            <a:off x="192769" y="3270809"/>
            <a:ext cx="8567738" cy="1477328"/>
          </a:xfrm>
          <a:prstGeom prst="rect">
            <a:avLst/>
          </a:prstGeom>
          <a:noFill/>
          <a:ln w="9525">
            <a:noFill/>
            <a:miter lim="800000"/>
            <a:headEnd/>
            <a:tailEnd/>
          </a:ln>
        </p:spPr>
        <p:txBody>
          <a:bodyPr>
            <a:spAutoFit/>
          </a:bodyPr>
          <a:lstStyle/>
          <a:p>
            <a:r>
              <a:rPr lang="en-AU" b="1" dirty="0">
                <a:solidFill>
                  <a:schemeClr val="accent5">
                    <a:lumMod val="50000"/>
                  </a:schemeClr>
                </a:solidFill>
                <a:latin typeface="Calibri" pitchFamily="34" charset="0"/>
              </a:rPr>
              <a:t>We believe </a:t>
            </a:r>
            <a:r>
              <a:rPr lang="en-AU" dirty="0">
                <a:latin typeface="Calibri" pitchFamily="34" charset="0"/>
              </a:rPr>
              <a:t>that every young person has a gift or talent inside them. </a:t>
            </a:r>
            <a:endParaRPr lang="en-AU" dirty="0" smtClean="0">
              <a:latin typeface="Calibri" pitchFamily="34" charset="0"/>
            </a:endParaRPr>
          </a:p>
          <a:p>
            <a:endParaRPr lang="en-AU" dirty="0">
              <a:latin typeface="Calibri" pitchFamily="34" charset="0"/>
            </a:endParaRPr>
          </a:p>
          <a:p>
            <a:r>
              <a:rPr lang="en-AU" b="1" dirty="0">
                <a:solidFill>
                  <a:schemeClr val="accent5">
                    <a:lumMod val="50000"/>
                  </a:schemeClr>
                </a:solidFill>
                <a:latin typeface="Calibri" pitchFamily="34" charset="0"/>
              </a:rPr>
              <a:t>We work with young people </a:t>
            </a:r>
            <a:r>
              <a:rPr lang="en-AU" dirty="0">
                <a:latin typeface="Calibri" pitchFamily="34" charset="0"/>
              </a:rPr>
              <a:t>to help them discover their career passion and how to transform their skills leading to real jobs.</a:t>
            </a:r>
          </a:p>
          <a:p>
            <a:endParaRPr lang="en-GB" dirty="0">
              <a:latin typeface="Calibri" pitchFamily="34" charset="0"/>
            </a:endParaRPr>
          </a:p>
        </p:txBody>
      </p:sp>
      <p:sp>
        <p:nvSpPr>
          <p:cNvPr id="3076" name="TextBox 10"/>
          <p:cNvSpPr txBox="1">
            <a:spLocks noChangeArrowheads="1"/>
          </p:cNvSpPr>
          <p:nvPr/>
        </p:nvSpPr>
        <p:spPr bwMode="auto">
          <a:xfrm>
            <a:off x="468313" y="908050"/>
            <a:ext cx="7715250" cy="369888"/>
          </a:xfrm>
          <a:prstGeom prst="rect">
            <a:avLst/>
          </a:prstGeom>
          <a:noFill/>
          <a:ln w="9525">
            <a:noFill/>
            <a:miter lim="800000"/>
            <a:headEnd/>
            <a:tailEnd/>
          </a:ln>
        </p:spPr>
        <p:txBody>
          <a:bodyPr>
            <a:spAutoFit/>
          </a:bodyPr>
          <a:lstStyle/>
          <a:p>
            <a:endParaRPr lang="en-GB">
              <a:latin typeface="Calibri" pitchFamily="34" charset="0"/>
            </a:endParaRPr>
          </a:p>
        </p:txBody>
      </p:sp>
      <p:sp>
        <p:nvSpPr>
          <p:cNvPr id="3077" name="TextBox 11"/>
          <p:cNvSpPr txBox="1">
            <a:spLocks noChangeArrowheads="1"/>
          </p:cNvSpPr>
          <p:nvPr/>
        </p:nvSpPr>
        <p:spPr bwMode="auto">
          <a:xfrm>
            <a:off x="217605" y="2238367"/>
            <a:ext cx="8572500" cy="923330"/>
          </a:xfrm>
          <a:prstGeom prst="rect">
            <a:avLst/>
          </a:prstGeom>
          <a:noFill/>
          <a:ln w="9525">
            <a:noFill/>
            <a:miter lim="800000"/>
            <a:headEnd/>
            <a:tailEnd/>
          </a:ln>
        </p:spPr>
        <p:txBody>
          <a:bodyPr>
            <a:spAutoFit/>
          </a:bodyPr>
          <a:lstStyle/>
          <a:p>
            <a:r>
              <a:rPr lang="en-GB" b="1" dirty="0" smtClean="0">
                <a:solidFill>
                  <a:schemeClr val="accent5">
                    <a:lumMod val="50000"/>
                  </a:schemeClr>
                </a:solidFill>
                <a:latin typeface="Calibri" pitchFamily="34" charset="0"/>
              </a:rPr>
              <a:t>A </a:t>
            </a:r>
            <a:r>
              <a:rPr lang="en-GB" b="1" dirty="0">
                <a:solidFill>
                  <a:schemeClr val="accent5">
                    <a:lumMod val="50000"/>
                  </a:schemeClr>
                </a:solidFill>
                <a:latin typeface="Calibri" pitchFamily="34" charset="0"/>
              </a:rPr>
              <a:t>not-for-profit </a:t>
            </a:r>
            <a:r>
              <a:rPr lang="en-GB" b="1" dirty="0" smtClean="0">
                <a:solidFill>
                  <a:schemeClr val="accent5">
                    <a:lumMod val="50000"/>
                  </a:schemeClr>
                </a:solidFill>
                <a:latin typeface="Calibri" pitchFamily="34" charset="0"/>
              </a:rPr>
              <a:t>incorporated association </a:t>
            </a:r>
            <a:r>
              <a:rPr lang="en-GB" dirty="0">
                <a:latin typeface="Calibri" pitchFamily="34" charset="0"/>
              </a:rPr>
              <a:t>ba</a:t>
            </a:r>
            <a:r>
              <a:rPr lang="en-GB" dirty="0" smtClean="0">
                <a:latin typeface="Calibri" pitchFamily="34" charset="0"/>
              </a:rPr>
              <a:t>sed </a:t>
            </a:r>
            <a:r>
              <a:rPr lang="en-GB" dirty="0">
                <a:latin typeface="Calibri" pitchFamily="34" charset="0"/>
              </a:rPr>
              <a:t>in Western Sydney and established in </a:t>
            </a:r>
            <a:r>
              <a:rPr lang="en-GB" dirty="0" smtClean="0">
                <a:latin typeface="Calibri" pitchFamily="34" charset="0"/>
              </a:rPr>
              <a:t>1995 with the </a:t>
            </a:r>
            <a:r>
              <a:rPr lang="en-AU" dirty="0" smtClean="0">
                <a:latin typeface="Calibri" pitchFamily="34" charset="0"/>
              </a:rPr>
              <a:t>express </a:t>
            </a:r>
            <a:r>
              <a:rPr lang="en-AU" dirty="0">
                <a:latin typeface="Calibri" pitchFamily="34" charset="0"/>
              </a:rPr>
              <a:t>purpose </a:t>
            </a:r>
            <a:r>
              <a:rPr lang="en-AU" dirty="0" smtClean="0">
                <a:latin typeface="Calibri" pitchFamily="34" charset="0"/>
              </a:rPr>
              <a:t>of supporting </a:t>
            </a:r>
            <a:r>
              <a:rPr lang="en-AU" dirty="0">
                <a:latin typeface="Calibri" pitchFamily="34" charset="0"/>
              </a:rPr>
              <a:t>education and career </a:t>
            </a:r>
            <a:r>
              <a:rPr lang="en-AU" dirty="0" smtClean="0">
                <a:latin typeface="Calibri" pitchFamily="34" charset="0"/>
              </a:rPr>
              <a:t>pathways for young people.</a:t>
            </a:r>
            <a:endParaRPr lang="en-GB" dirty="0">
              <a:latin typeface="Calibri" pitchFamily="34" charset="0"/>
            </a:endParaRPr>
          </a:p>
        </p:txBody>
      </p:sp>
      <p:sp>
        <p:nvSpPr>
          <p:cNvPr id="25" name="Rectangle 24"/>
          <p:cNvSpPr/>
          <p:nvPr/>
        </p:nvSpPr>
        <p:spPr>
          <a:xfrm flipV="1">
            <a:off x="251520" y="4682700"/>
            <a:ext cx="8642350" cy="50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solidFill>
                <a:schemeClr val="accent5">
                  <a:lumMod val="5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632" y="337273"/>
            <a:ext cx="2240611" cy="1791982"/>
          </a:xfrm>
          <a:prstGeom prst="rect">
            <a:avLst/>
          </a:prstGeom>
        </p:spPr>
      </p:pic>
      <p:pic>
        <p:nvPicPr>
          <p:cNvPr id="3" name="Picture 2"/>
          <p:cNvPicPr>
            <a:picLocks noChangeAspect="1"/>
          </p:cNvPicPr>
          <p:nvPr/>
        </p:nvPicPr>
        <p:blipFill rotWithShape="1">
          <a:blip r:embed="rId4"/>
          <a:srcRect l="39133" t="9402" r="7817" b="50653"/>
          <a:stretch/>
        </p:blipFill>
        <p:spPr>
          <a:xfrm>
            <a:off x="435663" y="5129377"/>
            <a:ext cx="2455793" cy="113976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1839" y="5301208"/>
            <a:ext cx="1651220" cy="109244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3442" y="5179217"/>
            <a:ext cx="1562100" cy="1214438"/>
          </a:xfrm>
          <a:prstGeom prst="rect">
            <a:avLst/>
          </a:prstGeom>
        </p:spPr>
      </p:pic>
      <p:pic>
        <p:nvPicPr>
          <p:cNvPr id="31" name="Picture 30" descr="T:\Marketing\Logos\Inspiring the Future\primary_futuresaus.jpg"/>
          <p:cNvPicPr/>
          <p:nvPr/>
        </p:nvPicPr>
        <p:blipFill>
          <a:blip r:embed="rId7">
            <a:extLst>
              <a:ext uri="{28A0092B-C50C-407E-A947-70E740481C1C}">
                <a14:useLocalDpi xmlns:a14="http://schemas.microsoft.com/office/drawing/2010/main" val="0"/>
              </a:ext>
            </a:extLst>
          </a:blip>
          <a:srcRect/>
          <a:stretch>
            <a:fillRect/>
          </a:stretch>
        </p:blipFill>
        <p:spPr bwMode="auto">
          <a:xfrm>
            <a:off x="6945925" y="5179217"/>
            <a:ext cx="1586515" cy="1214086"/>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4308424" cy="369332"/>
          </a:xfrm>
          <a:prstGeom prst="rect">
            <a:avLst/>
          </a:prstGeom>
        </p:spPr>
        <p:txBody>
          <a:bodyPr wrap="none">
            <a:spAutoFit/>
          </a:bodyPr>
          <a:lstStyle/>
          <a:p>
            <a:r>
              <a:rPr lang="en-US" b="1" dirty="0" smtClean="0">
                <a:solidFill>
                  <a:srgbClr val="215968"/>
                </a:solidFill>
                <a:latin typeface="Arial Black" panose="020B0A04020102020204" pitchFamily="34" charset="0"/>
                <a:ea typeface="Arial Black" panose="020B0A04020102020204" pitchFamily="34" charset="0"/>
                <a:cs typeface="Arial" panose="020B0604020202020204" pitchFamily="34" charset="0"/>
              </a:rPr>
              <a:t>Viewing a volunteers full profile</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08720"/>
            <a:ext cx="6181725" cy="57419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sharpenSoften amount="-98000"/>
                    </a14:imgEffect>
                    <a14:imgEffect>
                      <a14:brightnessContrast bright="-47000"/>
                    </a14:imgEffect>
                  </a14:imgLayer>
                </a14:imgProps>
              </a:ext>
              <a:ext uri="{28A0092B-C50C-407E-A947-70E740481C1C}">
                <a14:useLocalDpi xmlns:a14="http://schemas.microsoft.com/office/drawing/2010/main" val="0"/>
              </a:ext>
            </a:extLst>
          </a:blip>
          <a:stretch>
            <a:fillRect/>
          </a:stretch>
        </p:blipFill>
        <p:spPr>
          <a:xfrm>
            <a:off x="1619672" y="978087"/>
            <a:ext cx="762503" cy="504472"/>
          </a:xfrm>
          <a:prstGeom prst="rect">
            <a:avLst/>
          </a:prstGeom>
        </p:spPr>
      </p:pic>
    </p:spTree>
    <p:extLst>
      <p:ext uri="{BB962C8B-B14F-4D97-AF65-F5344CB8AC3E}">
        <p14:creationId xmlns:p14="http://schemas.microsoft.com/office/powerpoint/2010/main" val="1722245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5605124" cy="400110"/>
          </a:xfrm>
          <a:prstGeom prst="rect">
            <a:avLst/>
          </a:prstGeom>
        </p:spPr>
        <p:txBody>
          <a:bodyPr wrap="none">
            <a:spAutoFit/>
          </a:bodyPr>
          <a:lstStyle/>
          <a:p>
            <a:r>
              <a:rPr lang="en-US" sz="2000" b="1" dirty="0">
                <a:solidFill>
                  <a:schemeClr val="accent5">
                    <a:lumMod val="50000"/>
                  </a:schemeClr>
                </a:solidFill>
                <a:latin typeface="Arial Black" pitchFamily="34" charset="0"/>
              </a:rPr>
              <a:t>Review and Invite Selected Volunteers</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114"/>
          <a:stretch/>
        </p:blipFill>
        <p:spPr bwMode="auto">
          <a:xfrm>
            <a:off x="539552" y="1049168"/>
            <a:ext cx="7920880" cy="44940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2000" contrast="-26000"/>
                    </a14:imgEffect>
                  </a14:imgLayer>
                </a14:imgProps>
              </a:ext>
              <a:ext uri="{28A0092B-C50C-407E-A947-70E740481C1C}">
                <a14:useLocalDpi xmlns:a14="http://schemas.microsoft.com/office/drawing/2010/main" val="0"/>
              </a:ext>
            </a:extLst>
          </a:blip>
          <a:stretch>
            <a:fillRect/>
          </a:stretch>
        </p:blipFill>
        <p:spPr>
          <a:xfrm>
            <a:off x="755576" y="1172384"/>
            <a:ext cx="1008112" cy="666967"/>
          </a:xfrm>
          <a:prstGeom prst="rect">
            <a:avLst/>
          </a:prstGeom>
        </p:spPr>
      </p:pic>
    </p:spTree>
    <p:extLst>
      <p:ext uri="{BB962C8B-B14F-4D97-AF65-F5344CB8AC3E}">
        <p14:creationId xmlns:p14="http://schemas.microsoft.com/office/powerpoint/2010/main" val="3088882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04664"/>
            <a:ext cx="6048672" cy="369332"/>
          </a:xfrm>
          <a:prstGeom prst="rect">
            <a:avLst/>
          </a:prstGeom>
        </p:spPr>
        <p:txBody>
          <a:bodyPr wrap="square">
            <a:spAutoFit/>
          </a:bodyPr>
          <a:lstStyle/>
          <a:p>
            <a:r>
              <a:rPr lang="en-US" b="1" dirty="0">
                <a:solidFill>
                  <a:srgbClr val="215968"/>
                </a:solidFill>
                <a:latin typeface="Arial Black" panose="020B0A04020102020204" pitchFamily="34" charset="0"/>
                <a:ea typeface="Arial Black" panose="020B0A04020102020204" pitchFamily="34" charset="0"/>
                <a:cs typeface="Arial" panose="020B0604020202020204" pitchFamily="34" charset="0"/>
              </a:rPr>
              <a:t>Adding Volunteers to </a:t>
            </a:r>
            <a:r>
              <a:rPr lang="en-US" b="1" dirty="0" smtClean="0">
                <a:solidFill>
                  <a:srgbClr val="215968"/>
                </a:solidFill>
                <a:latin typeface="Arial Black" panose="020B0A04020102020204" pitchFamily="34" charset="0"/>
                <a:ea typeface="Arial Black" panose="020B0A04020102020204" pitchFamily="34" charset="0"/>
                <a:cs typeface="Arial" panose="020B0604020202020204" pitchFamily="34" charset="0"/>
              </a:rPr>
              <a:t>a new Project/Event  </a:t>
            </a:r>
            <a:endParaRPr lang="en-US" b="1" dirty="0">
              <a:solidFill>
                <a:srgbClr val="215968"/>
              </a:solidFill>
              <a:latin typeface="Arial Black" panose="020B0A04020102020204" pitchFamily="34" charset="0"/>
              <a:ea typeface="Arial Black" panose="020B0A040201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73996"/>
            <a:ext cx="7715250" cy="5245100"/>
          </a:xfrm>
          <a:prstGeom prst="rect">
            <a:avLst/>
          </a:prstGeom>
          <a:noFill/>
          <a:ln>
            <a:solidFill>
              <a:srgbClr val="EEEEEE"/>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6667" t="16127" r="-16667"/>
          <a:stretch/>
        </p:blipFill>
        <p:spPr>
          <a:xfrm>
            <a:off x="3059832" y="1124744"/>
            <a:ext cx="1080120" cy="60435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082422"/>
            <a:ext cx="965684" cy="63889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0510" y="1082422"/>
            <a:ext cx="978532" cy="592914"/>
          </a:xfrm>
          <a:prstGeom prst="rect">
            <a:avLst/>
          </a:prstGeom>
        </p:spPr>
      </p:pic>
    </p:spTree>
    <p:extLst>
      <p:ext uri="{BB962C8B-B14F-4D97-AF65-F5344CB8AC3E}">
        <p14:creationId xmlns:p14="http://schemas.microsoft.com/office/powerpoint/2010/main" val="993645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632" y="551388"/>
            <a:ext cx="6048672" cy="369332"/>
          </a:xfrm>
          <a:prstGeom prst="rect">
            <a:avLst/>
          </a:prstGeom>
        </p:spPr>
        <p:txBody>
          <a:bodyPr wrap="square">
            <a:spAutoFit/>
          </a:bodyPr>
          <a:lstStyle/>
          <a:p>
            <a:r>
              <a:rPr lang="en-US" b="1" dirty="0">
                <a:solidFill>
                  <a:srgbClr val="215968"/>
                </a:solidFill>
                <a:latin typeface="Arial Black" panose="020B0A04020102020204" pitchFamily="34" charset="0"/>
                <a:ea typeface="Arial Black" panose="020B0A04020102020204" pitchFamily="34" charset="0"/>
                <a:cs typeface="Arial" panose="020B0604020202020204" pitchFamily="34" charset="0"/>
              </a:rPr>
              <a:t>Adding Volunteers to an existing Project/Event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134409" cy="5040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spTree>
    <p:extLst>
      <p:ext uri="{BB962C8B-B14F-4D97-AF65-F5344CB8AC3E}">
        <p14:creationId xmlns:p14="http://schemas.microsoft.com/office/powerpoint/2010/main" val="811785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3570849" cy="369332"/>
          </a:xfrm>
          <a:prstGeom prst="rect">
            <a:avLst/>
          </a:prstGeom>
        </p:spPr>
        <p:txBody>
          <a:bodyPr wrap="none">
            <a:spAutoFit/>
          </a:bodyPr>
          <a:lstStyle/>
          <a:p>
            <a:pPr marL="0" marR="0">
              <a:spcBef>
                <a:spcPts val="0"/>
              </a:spcBef>
              <a:spcAft>
                <a:spcPts val="0"/>
              </a:spcAft>
            </a:pPr>
            <a:r>
              <a:rPr lang="en-US" b="1" dirty="0">
                <a:solidFill>
                  <a:srgbClr val="948A54"/>
                </a:solidFill>
                <a:latin typeface="Arial" panose="020B0604020202020204" pitchFamily="34" charset="0"/>
                <a:ea typeface="Arial" panose="020B0604020202020204" pitchFamily="34" charset="0"/>
                <a:cs typeface="Arial" panose="020B0604020202020204" pitchFamily="34" charset="0"/>
              </a:rPr>
              <a:t> </a:t>
            </a:r>
            <a:r>
              <a:rPr lang="en-US" b="1" dirty="0">
                <a:solidFill>
                  <a:srgbClr val="215968"/>
                </a:solidFill>
                <a:latin typeface="Arial Black" panose="020B0A04020102020204" pitchFamily="34" charset="0"/>
                <a:ea typeface="Arial Black" panose="020B0A04020102020204" pitchFamily="34" charset="0"/>
                <a:cs typeface="Arial" panose="020B0604020202020204" pitchFamily="34" charset="0"/>
              </a:rPr>
              <a:t>Invite selected Volunteers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122" y="980728"/>
            <a:ext cx="6962238" cy="57120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6667" t="16127" r="-16667"/>
          <a:stretch/>
        </p:blipFill>
        <p:spPr>
          <a:xfrm>
            <a:off x="3030281" y="1124744"/>
            <a:ext cx="936104" cy="52377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720" y="1060699"/>
            <a:ext cx="978561" cy="49609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608" y="1079660"/>
            <a:ext cx="888481" cy="587819"/>
          </a:xfrm>
          <a:prstGeom prst="rect">
            <a:avLst/>
          </a:prstGeom>
        </p:spPr>
      </p:pic>
    </p:spTree>
    <p:extLst>
      <p:ext uri="{BB962C8B-B14F-4D97-AF65-F5344CB8AC3E}">
        <p14:creationId xmlns:p14="http://schemas.microsoft.com/office/powerpoint/2010/main" val="568621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87732"/>
            <a:ext cx="2683107" cy="369332"/>
          </a:xfrm>
          <a:prstGeom prst="rect">
            <a:avLst/>
          </a:prstGeom>
        </p:spPr>
        <p:txBody>
          <a:bodyPr wrap="none">
            <a:spAutoFit/>
          </a:bodyPr>
          <a:lstStyle/>
          <a:p>
            <a:pPr marL="0" marR="0">
              <a:spcBef>
                <a:spcPts val="0"/>
              </a:spcBef>
              <a:spcAft>
                <a:spcPts val="0"/>
              </a:spcAft>
            </a:pPr>
            <a:r>
              <a:rPr lang="en-US" b="1" dirty="0" smtClean="0">
                <a:solidFill>
                  <a:srgbClr val="215968"/>
                </a:solidFill>
                <a:latin typeface="Arial Black" panose="020B0A04020102020204" pitchFamily="34" charset="0"/>
                <a:ea typeface="Arial Black" panose="020B0A04020102020204" pitchFamily="34" charset="0"/>
                <a:cs typeface="Arial" panose="020B0604020202020204" pitchFamily="34" charset="0"/>
              </a:rPr>
              <a:t>My Projects/Events</a:t>
            </a:r>
            <a:endParaRPr lang="en-US" b="1" dirty="0">
              <a:solidFill>
                <a:srgbClr val="215968"/>
              </a:solidFill>
              <a:latin typeface="Arial Black" panose="020B0A04020102020204" pitchFamily="34" charset="0"/>
              <a:ea typeface="Arial Black" panose="020B0A04020102020204" pitchFamily="34" charset="0"/>
              <a:cs typeface="Arial" panose="020B0604020202020204" pitchFamily="34" charset="0"/>
            </a:endParaRPr>
          </a:p>
        </p:txBody>
      </p:sp>
      <p:sp>
        <p:nvSpPr>
          <p:cNvPr id="5" name="Rectangle 4"/>
          <p:cNvSpPr/>
          <p:nvPr/>
        </p:nvSpPr>
        <p:spPr>
          <a:xfrm>
            <a:off x="503040" y="741730"/>
            <a:ext cx="8640960" cy="369332"/>
          </a:xfrm>
          <a:prstGeom prst="rect">
            <a:avLst/>
          </a:prstGeom>
        </p:spPr>
        <p:txBody>
          <a:bodyPr wrap="square">
            <a:spAutoFit/>
          </a:bodyPr>
          <a:lstStyle/>
          <a:p>
            <a:pPr marL="88900" marR="228600">
              <a:lnSpc>
                <a:spcPct val="100000"/>
              </a:lnSpc>
              <a:spcBef>
                <a:spcPts val="0"/>
              </a:spcBef>
              <a:spcAft>
                <a:spcPts val="0"/>
              </a:spcAft>
            </a:pPr>
            <a:r>
              <a:rPr lang="en-US" dirty="0" smtClean="0">
                <a:latin typeface="Arial" panose="020B0604020202020204" pitchFamily="34" charset="0"/>
                <a:ea typeface="Arial" panose="020B0604020202020204" pitchFamily="34" charset="0"/>
                <a:cs typeface="Arial" panose="020B0604020202020204" pitchFamily="34" charset="0"/>
              </a:rPr>
              <a:t>You </a:t>
            </a:r>
            <a:r>
              <a:rPr lang="en-US" dirty="0">
                <a:latin typeface="Arial" panose="020B0604020202020204" pitchFamily="34" charset="0"/>
                <a:ea typeface="Arial" panose="020B0604020202020204" pitchFamily="34" charset="0"/>
                <a:cs typeface="Arial" panose="020B0604020202020204" pitchFamily="34" charset="0"/>
              </a:rPr>
              <a:t>have the ability to </a:t>
            </a:r>
            <a:r>
              <a:rPr lang="en-US" dirty="0" smtClean="0">
                <a:latin typeface="Arial" panose="020B0604020202020204" pitchFamily="34" charset="0"/>
                <a:ea typeface="Arial" panose="020B0604020202020204" pitchFamily="34" charset="0"/>
                <a:cs typeface="Arial" panose="020B0604020202020204" pitchFamily="34" charset="0"/>
              </a:rPr>
              <a:t>edit </a:t>
            </a:r>
            <a:r>
              <a:rPr lang="en-US" dirty="0">
                <a:latin typeface="Arial" panose="020B0604020202020204" pitchFamily="34" charset="0"/>
                <a:ea typeface="Arial" panose="020B0604020202020204" pitchFamily="34" charset="0"/>
                <a:cs typeface="Arial" panose="020B0604020202020204" pitchFamily="34" charset="0"/>
              </a:rPr>
              <a:t>the event details or invite more volunteers if needed.</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70820"/>
            <a:ext cx="8622862" cy="48988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6667" t="16127" r="-16667"/>
          <a:stretch/>
        </p:blipFill>
        <p:spPr>
          <a:xfrm>
            <a:off x="2987824" y="1412776"/>
            <a:ext cx="1296144" cy="725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7" y="1350659"/>
            <a:ext cx="1161092" cy="768178"/>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0646" y="1350660"/>
            <a:ext cx="1215170" cy="608830"/>
          </a:xfrm>
          <a:prstGeom prst="rect">
            <a:avLst/>
          </a:prstGeom>
        </p:spPr>
      </p:pic>
    </p:spTree>
    <p:extLst>
      <p:ext uri="{BB962C8B-B14F-4D97-AF65-F5344CB8AC3E}">
        <p14:creationId xmlns:p14="http://schemas.microsoft.com/office/powerpoint/2010/main" val="908177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8590"/>
            <a:ext cx="7272337" cy="400050"/>
          </a:xfrm>
          <a:prstGeom prst="rect">
            <a:avLst/>
          </a:prstGeom>
          <a:noFill/>
        </p:spPr>
        <p:txBody>
          <a:bodyPr>
            <a:spAutoFit/>
          </a:bodyPr>
          <a:lstStyle/>
          <a:p>
            <a:pPr>
              <a:defRPr/>
            </a:pPr>
            <a:r>
              <a:rPr lang="en-GB" sz="2000" b="1" dirty="0">
                <a:solidFill>
                  <a:schemeClr val="accent5">
                    <a:lumMod val="50000"/>
                  </a:schemeClr>
                </a:solidFill>
                <a:latin typeface="Arial Black" pitchFamily="34" charset="0"/>
              </a:rPr>
              <a:t>Receiving a message </a:t>
            </a:r>
          </a:p>
        </p:txBody>
      </p:sp>
      <p:sp>
        <p:nvSpPr>
          <p:cNvPr id="2" name="Rectangle 1"/>
          <p:cNvSpPr/>
          <p:nvPr/>
        </p:nvSpPr>
        <p:spPr>
          <a:xfrm>
            <a:off x="2892288" y="908720"/>
            <a:ext cx="5400600" cy="2520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2843213" y="4936911"/>
            <a:ext cx="5400600" cy="118870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p:cNvSpPr txBox="1"/>
          <p:nvPr/>
        </p:nvSpPr>
        <p:spPr>
          <a:xfrm>
            <a:off x="505832" y="3926967"/>
            <a:ext cx="8132336" cy="954107"/>
          </a:xfrm>
          <a:prstGeom prst="rect">
            <a:avLst/>
          </a:prstGeom>
          <a:noFill/>
          <a:ln w="38100">
            <a:solidFill>
              <a:srgbClr val="FF0000"/>
            </a:solidFill>
          </a:ln>
        </p:spPr>
        <p:txBody>
          <a:bodyPr wrap="square">
            <a:spAutoFit/>
          </a:bodyPr>
          <a:lstStyle/>
          <a:p>
            <a:pPr>
              <a:defRPr/>
            </a:pPr>
            <a:r>
              <a:rPr lang="en-GB" sz="1400" dirty="0">
                <a:solidFill>
                  <a:schemeClr val="accent5">
                    <a:lumMod val="50000"/>
                  </a:schemeClr>
                </a:solidFill>
                <a:latin typeface="+mn-lt"/>
              </a:rPr>
              <a:t>Once your message has been sent, your chosen volunteer will be notified. </a:t>
            </a:r>
          </a:p>
          <a:p>
            <a:pPr>
              <a:defRPr/>
            </a:pPr>
            <a:endParaRPr lang="en-GB" sz="1400" dirty="0">
              <a:solidFill>
                <a:schemeClr val="accent5">
                  <a:lumMod val="50000"/>
                </a:schemeClr>
              </a:solidFill>
              <a:latin typeface="+mn-lt"/>
            </a:endParaRPr>
          </a:p>
          <a:p>
            <a:pPr>
              <a:defRPr/>
            </a:pPr>
            <a:r>
              <a:rPr lang="en-GB" sz="1400" dirty="0">
                <a:solidFill>
                  <a:schemeClr val="accent5">
                    <a:lumMod val="50000"/>
                  </a:schemeClr>
                </a:solidFill>
                <a:latin typeface="+mn-lt"/>
              </a:rPr>
              <a:t>When they reply, you will be notified by email and asked to log in to your profile.  You’ll see the new message on your home page, in the ‘</a:t>
            </a:r>
            <a:r>
              <a:rPr lang="en-GB" sz="1400" b="1" i="1" dirty="0">
                <a:solidFill>
                  <a:schemeClr val="accent5">
                    <a:lumMod val="50000"/>
                  </a:schemeClr>
                </a:solidFill>
                <a:latin typeface="+mn-lt"/>
              </a:rPr>
              <a:t>My Messages’ </a:t>
            </a:r>
            <a:r>
              <a:rPr lang="en-GB" sz="1400" dirty="0">
                <a:solidFill>
                  <a:schemeClr val="accent5">
                    <a:lumMod val="50000"/>
                  </a:schemeClr>
                </a:solidFill>
                <a:latin typeface="+mn-lt"/>
              </a:rPr>
              <a:t>section. To view the reply simply click on the message subject. </a:t>
            </a:r>
          </a:p>
        </p:txBody>
      </p:sp>
      <p:pic>
        <p:nvPicPr>
          <p:cNvPr id="3" name="Picture 2"/>
          <p:cNvPicPr>
            <a:picLocks noChangeAspect="1"/>
          </p:cNvPicPr>
          <p:nvPr/>
        </p:nvPicPr>
        <p:blipFill>
          <a:blip r:embed="rId2"/>
          <a:stretch>
            <a:fillRect/>
          </a:stretch>
        </p:blipFill>
        <p:spPr>
          <a:xfrm>
            <a:off x="414337" y="1230402"/>
            <a:ext cx="8315325" cy="166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4" name="Oval 3"/>
          <p:cNvSpPr>
            <a:spLocks noChangeArrowheads="1"/>
          </p:cNvSpPr>
          <p:nvPr/>
        </p:nvSpPr>
        <p:spPr bwMode="auto">
          <a:xfrm>
            <a:off x="3599337" y="2303282"/>
            <a:ext cx="2248515" cy="574574"/>
          </a:xfrm>
          <a:prstGeom prst="ellipse">
            <a:avLst/>
          </a:prstGeom>
          <a:noFill/>
          <a:ln w="38100" algn="in">
            <a:solidFill>
              <a:srgbClr val="FF0000"/>
            </a:solidFill>
            <a:round/>
            <a:headEnd/>
            <a:tailEnd/>
          </a:ln>
        </p:spPr>
        <p:txBody>
          <a:bodyPr lIns="36576" tIns="36576" rIns="36576" bIns="36576"/>
          <a:lstStyle/>
          <a:p>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spTree>
    <p:extLst>
      <p:ext uri="{BB962C8B-B14F-4D97-AF65-F5344CB8AC3E}">
        <p14:creationId xmlns:p14="http://schemas.microsoft.com/office/powerpoint/2010/main" val="4227049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388" y="188913"/>
            <a:ext cx="7272337" cy="400050"/>
          </a:xfrm>
          <a:prstGeom prst="rect">
            <a:avLst/>
          </a:prstGeom>
          <a:noFill/>
        </p:spPr>
        <p:txBody>
          <a:bodyPr>
            <a:spAutoFit/>
          </a:bodyPr>
          <a:lstStyle/>
          <a:p>
            <a:pPr>
              <a:defRPr/>
            </a:pPr>
            <a:r>
              <a:rPr lang="en-GB" sz="2000" b="1" dirty="0">
                <a:solidFill>
                  <a:schemeClr val="accent5">
                    <a:lumMod val="50000"/>
                  </a:schemeClr>
                </a:solidFill>
                <a:latin typeface="Arial Black" pitchFamily="34" charset="0"/>
              </a:rPr>
              <a:t>Completing your feedback </a:t>
            </a:r>
          </a:p>
        </p:txBody>
      </p:sp>
      <p:sp>
        <p:nvSpPr>
          <p:cNvPr id="7" name="TextBox 6"/>
          <p:cNvSpPr txBox="1"/>
          <p:nvPr/>
        </p:nvSpPr>
        <p:spPr>
          <a:xfrm>
            <a:off x="467544" y="2132856"/>
            <a:ext cx="2303463" cy="2031325"/>
          </a:xfrm>
          <a:prstGeom prst="rect">
            <a:avLst/>
          </a:prstGeom>
          <a:noFill/>
          <a:ln w="38100">
            <a:solidFill>
              <a:srgbClr val="FF0000"/>
            </a:solidFill>
          </a:ln>
        </p:spPr>
        <p:txBody>
          <a:bodyPr>
            <a:spAutoFit/>
          </a:bodyPr>
          <a:lstStyle/>
          <a:p>
            <a:pPr>
              <a:defRPr/>
            </a:pPr>
            <a:r>
              <a:rPr lang="en-GB" sz="1400" dirty="0" smtClean="0">
                <a:solidFill>
                  <a:schemeClr val="accent5">
                    <a:lumMod val="50000"/>
                  </a:schemeClr>
                </a:solidFill>
                <a:latin typeface="+mn-lt"/>
              </a:rPr>
              <a:t>24 hours after the event takes place, </a:t>
            </a:r>
            <a:r>
              <a:rPr lang="en-GB" sz="1400" dirty="0">
                <a:solidFill>
                  <a:schemeClr val="accent5">
                    <a:lumMod val="50000"/>
                  </a:schemeClr>
                </a:solidFill>
                <a:latin typeface="+mn-lt"/>
              </a:rPr>
              <a:t>y</a:t>
            </a:r>
            <a:r>
              <a:rPr lang="en-GB" sz="1400" dirty="0" smtClean="0">
                <a:solidFill>
                  <a:schemeClr val="accent5">
                    <a:lumMod val="50000"/>
                  </a:schemeClr>
                </a:solidFill>
                <a:latin typeface="+mn-lt"/>
              </a:rPr>
              <a:t>ou </a:t>
            </a:r>
            <a:r>
              <a:rPr lang="en-GB" sz="1400" dirty="0">
                <a:solidFill>
                  <a:schemeClr val="accent5">
                    <a:lumMod val="50000"/>
                  </a:schemeClr>
                </a:solidFill>
                <a:latin typeface="+mn-lt"/>
              </a:rPr>
              <a:t>will </a:t>
            </a:r>
            <a:r>
              <a:rPr lang="en-GB" sz="1400" dirty="0" smtClean="0">
                <a:solidFill>
                  <a:schemeClr val="accent5">
                    <a:lumMod val="50000"/>
                  </a:schemeClr>
                </a:solidFill>
                <a:latin typeface="+mn-lt"/>
              </a:rPr>
              <a:t>get an email notifications asking you to log in and complete the </a:t>
            </a:r>
            <a:r>
              <a:rPr lang="en-GB" sz="1400" dirty="0">
                <a:solidFill>
                  <a:schemeClr val="accent5">
                    <a:lumMod val="50000"/>
                  </a:schemeClr>
                </a:solidFill>
                <a:latin typeface="+mn-lt"/>
              </a:rPr>
              <a:t>‘</a:t>
            </a:r>
            <a:r>
              <a:rPr lang="en-GB" sz="1400" i="1" dirty="0">
                <a:solidFill>
                  <a:schemeClr val="accent5">
                    <a:lumMod val="50000"/>
                  </a:schemeClr>
                </a:solidFill>
                <a:latin typeface="+mn-lt"/>
              </a:rPr>
              <a:t>My Feedback’</a:t>
            </a:r>
            <a:r>
              <a:rPr lang="en-GB" sz="1400" dirty="0">
                <a:solidFill>
                  <a:schemeClr val="accent5">
                    <a:lumMod val="50000"/>
                  </a:schemeClr>
                </a:solidFill>
                <a:latin typeface="+mn-lt"/>
              </a:rPr>
              <a:t> section of the home page. </a:t>
            </a:r>
          </a:p>
          <a:p>
            <a:pPr>
              <a:defRPr/>
            </a:pPr>
            <a:endParaRPr lang="en-GB" sz="1400" dirty="0">
              <a:solidFill>
                <a:schemeClr val="accent5">
                  <a:lumMod val="50000"/>
                </a:schemeClr>
              </a:solidFill>
              <a:latin typeface="+mn-lt"/>
            </a:endParaRPr>
          </a:p>
          <a:p>
            <a:pPr>
              <a:defRPr/>
            </a:pPr>
            <a:r>
              <a:rPr lang="en-GB" sz="1400" dirty="0">
                <a:solidFill>
                  <a:schemeClr val="accent5">
                    <a:lumMod val="50000"/>
                  </a:schemeClr>
                </a:solidFill>
                <a:latin typeface="+mn-lt"/>
              </a:rPr>
              <a:t>Simply click on the </a:t>
            </a:r>
            <a:r>
              <a:rPr lang="en-GB" sz="1400" b="1" i="1" dirty="0">
                <a:solidFill>
                  <a:schemeClr val="accent5">
                    <a:lumMod val="50000"/>
                  </a:schemeClr>
                </a:solidFill>
                <a:latin typeface="+mn-lt"/>
              </a:rPr>
              <a:t>’Click to complete’  </a:t>
            </a:r>
            <a:r>
              <a:rPr lang="en-GB" sz="1400" dirty="0">
                <a:solidFill>
                  <a:schemeClr val="accent5">
                    <a:lumMod val="50000"/>
                  </a:schemeClr>
                </a:solidFill>
                <a:latin typeface="+mn-lt"/>
              </a:rPr>
              <a:t>link. </a:t>
            </a:r>
          </a:p>
        </p:txBody>
      </p:sp>
      <p:pic>
        <p:nvPicPr>
          <p:cNvPr id="8" name="Picture 7"/>
          <p:cNvPicPr>
            <a:picLocks noChangeAspect="1"/>
          </p:cNvPicPr>
          <p:nvPr/>
        </p:nvPicPr>
        <p:blipFill rotWithShape="1">
          <a:blip r:embed="rId2"/>
          <a:srcRect l="4449" t="31390" r="3609"/>
          <a:stretch/>
        </p:blipFill>
        <p:spPr>
          <a:xfrm>
            <a:off x="3131840" y="764704"/>
            <a:ext cx="5637759"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3" name="Oval 3"/>
          <p:cNvSpPr>
            <a:spLocks noChangeArrowheads="1"/>
          </p:cNvSpPr>
          <p:nvPr/>
        </p:nvSpPr>
        <p:spPr bwMode="auto">
          <a:xfrm>
            <a:off x="7747803" y="5151838"/>
            <a:ext cx="936625" cy="792163"/>
          </a:xfrm>
          <a:prstGeom prst="ellipse">
            <a:avLst/>
          </a:prstGeom>
          <a:noFill/>
          <a:ln w="38100" algn="in">
            <a:solidFill>
              <a:srgbClr val="FF0000"/>
            </a:solidFill>
            <a:round/>
            <a:headEnd/>
            <a:tailEnd/>
          </a:ln>
        </p:spPr>
        <p:txBody>
          <a:bodyPr lIns="36576" tIns="36576" rIns="36576" bIns="36576"/>
          <a:lstStyle/>
          <a:p>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ChangeAspect="1" noChangeArrowheads="1"/>
          </p:cNvPicPr>
          <p:nvPr/>
        </p:nvPicPr>
        <p:blipFill>
          <a:blip r:embed="rId2" cstate="print"/>
          <a:srcRect l="6525"/>
          <a:stretch>
            <a:fillRect/>
          </a:stretch>
        </p:blipFill>
        <p:spPr bwMode="auto">
          <a:xfrm>
            <a:off x="622027" y="2420888"/>
            <a:ext cx="6775658" cy="410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25348" y="133350"/>
            <a:ext cx="7272337" cy="400050"/>
          </a:xfrm>
          <a:prstGeom prst="rect">
            <a:avLst/>
          </a:prstGeom>
          <a:noFill/>
        </p:spPr>
        <p:txBody>
          <a:bodyPr>
            <a:spAutoFit/>
          </a:bodyPr>
          <a:lstStyle/>
          <a:p>
            <a:pPr>
              <a:defRPr/>
            </a:pPr>
            <a:r>
              <a:rPr lang="en-GB" sz="2000" b="1" dirty="0">
                <a:solidFill>
                  <a:schemeClr val="accent5">
                    <a:lumMod val="50000"/>
                  </a:schemeClr>
                </a:solidFill>
                <a:latin typeface="Arial Black" pitchFamily="34" charset="0"/>
              </a:rPr>
              <a:t>Completing your feedback </a:t>
            </a:r>
          </a:p>
        </p:txBody>
      </p:sp>
      <p:sp>
        <p:nvSpPr>
          <p:cNvPr id="7" name="TextBox 6"/>
          <p:cNvSpPr txBox="1"/>
          <p:nvPr/>
        </p:nvSpPr>
        <p:spPr>
          <a:xfrm>
            <a:off x="6472729" y="789662"/>
            <a:ext cx="2303463" cy="1600200"/>
          </a:xfrm>
          <a:prstGeom prst="rect">
            <a:avLst/>
          </a:prstGeom>
          <a:noFill/>
          <a:ln w="38100">
            <a:solidFill>
              <a:srgbClr val="FF0000"/>
            </a:solidFill>
          </a:ln>
        </p:spPr>
        <p:txBody>
          <a:bodyPr>
            <a:spAutoFit/>
          </a:bodyPr>
          <a:lstStyle/>
          <a:p>
            <a:pPr>
              <a:defRPr/>
            </a:pPr>
            <a:r>
              <a:rPr lang="en-GB" sz="1400" dirty="0">
                <a:solidFill>
                  <a:schemeClr val="accent5">
                    <a:lumMod val="50000"/>
                  </a:schemeClr>
                </a:solidFill>
                <a:latin typeface="+mn-lt"/>
              </a:rPr>
              <a:t>Once you have completed the relevant sections, click on the </a:t>
            </a:r>
            <a:r>
              <a:rPr lang="en-GB" sz="1400" b="1" i="1" dirty="0">
                <a:solidFill>
                  <a:schemeClr val="accent5">
                    <a:lumMod val="50000"/>
                  </a:schemeClr>
                </a:solidFill>
                <a:latin typeface="+mn-lt"/>
              </a:rPr>
              <a:t>‘Submit Feedback’ </a:t>
            </a:r>
            <a:r>
              <a:rPr lang="en-GB" sz="1400" dirty="0">
                <a:solidFill>
                  <a:schemeClr val="accent5">
                    <a:lumMod val="50000"/>
                  </a:schemeClr>
                </a:solidFill>
                <a:latin typeface="+mn-lt"/>
              </a:rPr>
              <a:t> button, and you’ll be taken back to the home page to find your next volunteer!</a:t>
            </a:r>
            <a:endParaRPr lang="en-GB" sz="1400" b="1" i="1" dirty="0">
              <a:solidFill>
                <a:schemeClr val="accent5">
                  <a:lumMod val="50000"/>
                </a:schemeClr>
              </a:solidFill>
              <a:latin typeface="+mn-lt"/>
            </a:endParaRPr>
          </a:p>
          <a:p>
            <a:pPr>
              <a:defRPr/>
            </a:pPr>
            <a:endParaRPr lang="en-GB" sz="1400" dirty="0">
              <a:solidFill>
                <a:schemeClr val="accent5">
                  <a:lumMod val="50000"/>
                </a:schemeClr>
              </a:solidFill>
              <a:latin typeface="+mn-lt"/>
            </a:endParaRPr>
          </a:p>
        </p:txBody>
      </p:sp>
      <p:sp>
        <p:nvSpPr>
          <p:cNvPr id="23557" name="Oval 3"/>
          <p:cNvSpPr>
            <a:spLocks noChangeArrowheads="1"/>
          </p:cNvSpPr>
          <p:nvPr/>
        </p:nvSpPr>
        <p:spPr bwMode="auto">
          <a:xfrm>
            <a:off x="5761037" y="5301208"/>
            <a:ext cx="1388307" cy="504056"/>
          </a:xfrm>
          <a:prstGeom prst="ellipse">
            <a:avLst/>
          </a:prstGeom>
          <a:noFill/>
          <a:ln w="38100" algn="in">
            <a:solidFill>
              <a:srgbClr val="FF0000"/>
            </a:solidFill>
            <a:round/>
            <a:headEnd/>
            <a:tailEnd/>
          </a:ln>
        </p:spPr>
        <p:txBody>
          <a:bodyPr lIns="36576" tIns="36576" rIns="36576" bIns="36576"/>
          <a:lstStyle/>
          <a:p>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707" y="404664"/>
            <a:ext cx="2160239" cy="1008112"/>
          </a:xfrm>
        </p:spPr>
        <p:txBody>
          <a:bodyPr/>
          <a:lstStyle/>
          <a:p>
            <a:endParaRPr lang="en-GB" sz="1600" b="1" dirty="0" smtClean="0">
              <a:solidFill>
                <a:schemeClr val="accent5">
                  <a:lumMod val="50000"/>
                </a:schemeClr>
              </a:solidFill>
              <a:latin typeface="Arial Black" pitchFamily="34" charset="0"/>
            </a:endParaRPr>
          </a:p>
          <a:p>
            <a:endParaRPr lang="en-GB" sz="2000" b="1" dirty="0" smtClean="0">
              <a:solidFill>
                <a:schemeClr val="accent5">
                  <a:lumMod val="50000"/>
                </a:schemeClr>
              </a:solidFill>
              <a:latin typeface="Arial Black" pitchFamily="34" charset="0"/>
            </a:endParaRPr>
          </a:p>
          <a:p>
            <a:pPr marL="0" indent="0">
              <a:buNone/>
            </a:pPr>
            <a:r>
              <a:rPr lang="en-GB" sz="2000" b="1" dirty="0" smtClean="0">
                <a:solidFill>
                  <a:schemeClr val="accent5">
                    <a:lumMod val="50000"/>
                  </a:schemeClr>
                </a:solidFill>
                <a:latin typeface="Arial Black" pitchFamily="34" charset="0"/>
              </a:rPr>
              <a:t>Key Contacts</a:t>
            </a:r>
          </a:p>
          <a:p>
            <a:pPr marL="0" indent="0">
              <a:buNone/>
            </a:pPr>
            <a:endParaRPr lang="en-GB" sz="1800" b="1" dirty="0" smtClean="0">
              <a:latin typeface="Calibri" pitchFamily="34" charset="0"/>
            </a:endParaRPr>
          </a:p>
          <a:p>
            <a:endParaRPr lang="en-GB" sz="2000" b="1" dirty="0">
              <a:solidFill>
                <a:schemeClr val="accent5">
                  <a:lumMod val="50000"/>
                </a:schemeClr>
              </a:solidFill>
              <a:latin typeface="Calibri" pitchFamily="34" charset="0"/>
            </a:endParaRPr>
          </a:p>
          <a:p>
            <a:endParaRPr lang="en-GB" sz="2000" b="1" dirty="0" smtClean="0">
              <a:solidFill>
                <a:schemeClr val="accent5">
                  <a:lumMod val="50000"/>
                </a:schemeClr>
              </a:solidFill>
              <a:latin typeface="Calibri" pitchFamily="34" charset="0"/>
            </a:endParaRPr>
          </a:p>
          <a:p>
            <a:endParaRPr lang="en-GB" sz="1800" dirty="0">
              <a:solidFill>
                <a:schemeClr val="accent5">
                  <a:lumMod val="50000"/>
                </a:schemeClr>
              </a:solidFill>
              <a:latin typeface="Calibri" pitchFamily="34" charset="0"/>
            </a:endParaRPr>
          </a:p>
          <a:p>
            <a:endParaRPr lang="en-GB" sz="1600" b="1" dirty="0" smtClean="0">
              <a:solidFill>
                <a:schemeClr val="accent5">
                  <a:lumMod val="50000"/>
                </a:schemeClr>
              </a:solidFill>
              <a:latin typeface="Calibri" pitchFamily="34" charset="0"/>
            </a:endParaRPr>
          </a:p>
          <a:p>
            <a:endParaRPr lang="en-GB" sz="1300" b="1" dirty="0" smtClean="0">
              <a:solidFill>
                <a:schemeClr val="accent5">
                  <a:lumMod val="50000"/>
                </a:schemeClr>
              </a:solidFill>
              <a:latin typeface="Calibri" pitchFamily="34" charset="0"/>
            </a:endParaRPr>
          </a:p>
          <a:p>
            <a:endParaRPr lang="en-GB" sz="1400" dirty="0">
              <a:latin typeface="Calibri" pitchFamily="34" charset="0"/>
            </a:endParaRPr>
          </a:p>
        </p:txBody>
      </p:sp>
      <p:sp>
        <p:nvSpPr>
          <p:cNvPr id="5" name="Slide Number Placeholder 4"/>
          <p:cNvSpPr>
            <a:spLocks noGrp="1"/>
          </p:cNvSpPr>
          <p:nvPr>
            <p:ph type="sldNum" sz="quarter" idx="10"/>
          </p:nvPr>
        </p:nvSpPr>
        <p:spPr/>
        <p:txBody>
          <a:bodyPr/>
          <a:lstStyle/>
          <a:p>
            <a:pPr>
              <a:defRPr/>
            </a:pPr>
            <a:fld id="{1ECFF17B-1E12-400D-8BF6-B2C9D75771DB}" type="slidenum">
              <a:rPr lang="en-GB" smtClean="0"/>
              <a:pPr>
                <a:defRPr/>
              </a:pPr>
              <a:t>29</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342359109"/>
              </p:ext>
            </p:extLst>
          </p:nvPr>
        </p:nvGraphicFramePr>
        <p:xfrm>
          <a:off x="611561" y="1988838"/>
          <a:ext cx="7920879" cy="3888433"/>
        </p:xfrm>
        <a:graphic>
          <a:graphicData uri="http://schemas.openxmlformats.org/drawingml/2006/table">
            <a:tbl>
              <a:tblPr firstRow="1" bandRow="1">
                <a:tableStyleId>{93296810-A885-4BE3-A3E7-6D5BEEA58F35}</a:tableStyleId>
              </a:tblPr>
              <a:tblGrid>
                <a:gridCol w="1353046"/>
                <a:gridCol w="2092760"/>
                <a:gridCol w="2998300"/>
                <a:gridCol w="1476773"/>
              </a:tblGrid>
              <a:tr h="802333">
                <a:tc>
                  <a:txBody>
                    <a:bodyPr/>
                    <a:lstStyle/>
                    <a:p>
                      <a:r>
                        <a:rPr lang="en-GB" sz="1100" dirty="0" smtClean="0">
                          <a:latin typeface="Calibri" panose="020F0502020204030204" pitchFamily="34" charset="0"/>
                        </a:rPr>
                        <a:t>Name</a:t>
                      </a:r>
                      <a:endParaRPr lang="en-GB" sz="1100" dirty="0">
                        <a:latin typeface="Calibri" panose="020F0502020204030204" pitchFamily="34" charset="0"/>
                      </a:endParaRPr>
                    </a:p>
                  </a:txBody>
                  <a:tcPr/>
                </a:tc>
                <a:tc>
                  <a:txBody>
                    <a:bodyPr/>
                    <a:lstStyle/>
                    <a:p>
                      <a:r>
                        <a:rPr lang="en-GB" sz="1100" dirty="0" smtClean="0">
                          <a:latin typeface="Calibri" panose="020F0502020204030204" pitchFamily="34" charset="0"/>
                        </a:rPr>
                        <a:t>Job Title</a:t>
                      </a:r>
                      <a:endParaRPr lang="en-GB" sz="1100" dirty="0">
                        <a:latin typeface="Calibri" panose="020F0502020204030204" pitchFamily="34" charset="0"/>
                      </a:endParaRPr>
                    </a:p>
                  </a:txBody>
                  <a:tcPr/>
                </a:tc>
                <a:tc>
                  <a:txBody>
                    <a:bodyPr/>
                    <a:lstStyle/>
                    <a:p>
                      <a:r>
                        <a:rPr lang="en-GB" sz="1100" dirty="0" smtClean="0">
                          <a:latin typeface="Calibri" panose="020F0502020204030204" pitchFamily="34" charset="0"/>
                        </a:rPr>
                        <a:t>Email Address</a:t>
                      </a:r>
                      <a:endParaRPr lang="en-GB" sz="1100" dirty="0">
                        <a:latin typeface="Calibri" panose="020F0502020204030204" pitchFamily="34" charset="0"/>
                      </a:endParaRPr>
                    </a:p>
                  </a:txBody>
                  <a:tcPr/>
                </a:tc>
                <a:tc>
                  <a:txBody>
                    <a:bodyPr/>
                    <a:lstStyle/>
                    <a:p>
                      <a:r>
                        <a:rPr lang="en-GB" sz="1100" dirty="0" smtClean="0">
                          <a:latin typeface="Calibri" panose="020F0502020204030204" pitchFamily="34" charset="0"/>
                        </a:rPr>
                        <a:t>Telephone Number</a:t>
                      </a:r>
                      <a:endParaRPr lang="en-GB" sz="1100" dirty="0">
                        <a:latin typeface="Calibri" panose="020F0502020204030204" pitchFamily="34" charset="0"/>
                      </a:endParaRPr>
                    </a:p>
                  </a:txBody>
                  <a:tcPr/>
                </a:tc>
              </a:tr>
              <a:tr h="822371">
                <a:tc>
                  <a:txBody>
                    <a:bodyPr/>
                    <a:lstStyle/>
                    <a:p>
                      <a:r>
                        <a:rPr lang="en-GB" sz="1100" dirty="0" smtClean="0">
                          <a:solidFill>
                            <a:schemeClr val="tx1"/>
                          </a:solidFill>
                          <a:latin typeface="Calibri" panose="020F0502020204030204" pitchFamily="34" charset="0"/>
                        </a:rPr>
                        <a:t>Adrian Rhodes</a:t>
                      </a:r>
                      <a:endParaRPr lang="en-GB" sz="1100" dirty="0">
                        <a:solidFill>
                          <a:schemeClr val="tx1"/>
                        </a:solidFill>
                        <a:latin typeface="Calibri" panose="020F0502020204030204" pitchFamily="34" charset="0"/>
                      </a:endParaRPr>
                    </a:p>
                  </a:txBody>
                  <a:tcPr/>
                </a:tc>
                <a:tc>
                  <a:txBody>
                    <a:bodyPr/>
                    <a:lstStyle/>
                    <a:p>
                      <a:r>
                        <a:rPr lang="en-GB" sz="1100" dirty="0" smtClean="0">
                          <a:solidFill>
                            <a:schemeClr val="tx1"/>
                          </a:solidFill>
                          <a:latin typeface="Calibri" panose="020F0502020204030204" pitchFamily="34" charset="0"/>
                        </a:rPr>
                        <a:t>Director</a:t>
                      </a:r>
                      <a:r>
                        <a:rPr lang="en-GB" sz="1100" baseline="0" dirty="0" smtClean="0">
                          <a:solidFill>
                            <a:schemeClr val="tx1"/>
                          </a:solidFill>
                          <a:latin typeface="Calibri" panose="020F0502020204030204" pitchFamily="34" charset="0"/>
                        </a:rPr>
                        <a:t> – Inspiring the Future </a:t>
                      </a:r>
                      <a:r>
                        <a:rPr lang="en-GB" sz="1100" i="1" baseline="0" dirty="0" smtClean="0">
                          <a:solidFill>
                            <a:schemeClr val="tx1"/>
                          </a:solidFill>
                          <a:latin typeface="Calibri" panose="020F0502020204030204" pitchFamily="34" charset="0"/>
                        </a:rPr>
                        <a:t>Australia</a:t>
                      </a:r>
                      <a:endParaRPr lang="en-GB" sz="1100" i="1" dirty="0">
                        <a:solidFill>
                          <a:schemeClr val="tx1"/>
                        </a:solidFill>
                        <a:latin typeface="Calibri" panose="020F0502020204030204" pitchFamily="34" charset="0"/>
                      </a:endParaRPr>
                    </a:p>
                  </a:txBody>
                  <a:tcPr/>
                </a:tc>
                <a:tc>
                  <a:txBody>
                    <a:bodyPr/>
                    <a:lstStyle/>
                    <a:p>
                      <a:r>
                        <a:rPr lang="en-GB" sz="1100" dirty="0" smtClean="0">
                          <a:solidFill>
                            <a:schemeClr val="tx1"/>
                          </a:solidFill>
                          <a:latin typeface="Calibri" panose="020F0502020204030204" pitchFamily="34" charset="0"/>
                        </a:rPr>
                        <a:t>Adrian@schoolsindustry.com.au</a:t>
                      </a:r>
                      <a:endParaRPr lang="en-GB" sz="1100" dirty="0">
                        <a:solidFill>
                          <a:schemeClr val="tx1"/>
                        </a:solidFill>
                        <a:latin typeface="Calibri" panose="020F0502020204030204" pitchFamily="34" charset="0"/>
                      </a:endParaRPr>
                    </a:p>
                  </a:txBody>
                  <a:tcPr/>
                </a:tc>
                <a:tc>
                  <a:txBody>
                    <a:bodyPr/>
                    <a:lstStyle/>
                    <a:p>
                      <a:endParaRPr lang="en-GB" sz="1100" dirty="0">
                        <a:solidFill>
                          <a:schemeClr val="tx1"/>
                        </a:solidFill>
                        <a:latin typeface="Calibri" panose="020F0502020204030204" pitchFamily="34" charset="0"/>
                      </a:endParaRPr>
                    </a:p>
                  </a:txBody>
                  <a:tcPr/>
                </a:tc>
              </a:tr>
              <a:tr h="802333">
                <a:tc>
                  <a:txBody>
                    <a:bodyPr/>
                    <a:lstStyle/>
                    <a:p>
                      <a:r>
                        <a:rPr lang="en-GB" sz="1100" dirty="0" smtClean="0">
                          <a:solidFill>
                            <a:schemeClr val="tx1"/>
                          </a:solidFill>
                          <a:latin typeface="Calibri" panose="020F0502020204030204" pitchFamily="34" charset="0"/>
                        </a:rPr>
                        <a:t>Ian Palmer</a:t>
                      </a:r>
                      <a:endParaRPr lang="en-GB" sz="1100" dirty="0">
                        <a:solidFill>
                          <a:schemeClr val="tx1"/>
                        </a:solidFill>
                        <a:latin typeface="Calibri" panose="020F0502020204030204" pitchFamily="34" charset="0"/>
                      </a:endParaRPr>
                    </a:p>
                  </a:txBody>
                  <a:tcPr/>
                </a:tc>
                <a:tc>
                  <a:txBody>
                    <a:bodyPr/>
                    <a:lstStyle/>
                    <a:p>
                      <a:r>
                        <a:rPr lang="en-GB" sz="1100" dirty="0" smtClean="0">
                          <a:solidFill>
                            <a:schemeClr val="tx1"/>
                          </a:solidFill>
                          <a:latin typeface="Calibri" panose="020F0502020204030204" pitchFamily="34" charset="0"/>
                        </a:rPr>
                        <a:t>CEO - Schools Industry Partnership</a:t>
                      </a:r>
                      <a:endParaRPr lang="en-GB" sz="1100" dirty="0">
                        <a:solidFill>
                          <a:schemeClr val="tx1"/>
                        </a:solidFill>
                        <a:latin typeface="Calibri" panose="020F0502020204030204" pitchFamily="34" charset="0"/>
                      </a:endParaRPr>
                    </a:p>
                  </a:txBody>
                  <a:tcPr/>
                </a:tc>
                <a:tc>
                  <a:txBody>
                    <a:bodyPr/>
                    <a:lstStyle/>
                    <a:p>
                      <a:r>
                        <a:rPr lang="en-GB" sz="1100" dirty="0" smtClean="0">
                          <a:solidFill>
                            <a:schemeClr val="tx1"/>
                          </a:solidFill>
                          <a:latin typeface="Calibri" pitchFamily="34" charset="0"/>
                        </a:rPr>
                        <a:t>Ian@schoolsindustry.com.au</a:t>
                      </a:r>
                      <a:endParaRPr lang="en-GB" sz="1100" dirty="0">
                        <a:solidFill>
                          <a:schemeClr val="tx1"/>
                        </a:solidFill>
                        <a:latin typeface="Calibri" pitchFamily="34" charset="0"/>
                      </a:endParaRPr>
                    </a:p>
                  </a:txBody>
                  <a:tcPr/>
                </a:tc>
                <a:tc>
                  <a:txBody>
                    <a:bodyPr/>
                    <a:lstStyle/>
                    <a:p>
                      <a:endParaRPr lang="en-GB" sz="1100" dirty="0">
                        <a:solidFill>
                          <a:schemeClr val="tx1"/>
                        </a:solidFill>
                        <a:latin typeface="Calibri" panose="020F0502020204030204" pitchFamily="34" charset="0"/>
                      </a:endParaRPr>
                    </a:p>
                  </a:txBody>
                  <a:tcPr/>
                </a:tc>
              </a:tr>
              <a:tr h="487132">
                <a:tc>
                  <a:txBody>
                    <a:bodyPr/>
                    <a:lstStyle/>
                    <a:p>
                      <a:r>
                        <a:rPr lang="en-GB" sz="1100" dirty="0" smtClean="0">
                          <a:solidFill>
                            <a:schemeClr val="tx1"/>
                          </a:solidFill>
                          <a:latin typeface="Calibri" panose="020F0502020204030204" pitchFamily="34" charset="0"/>
                        </a:rPr>
                        <a:t>Terry</a:t>
                      </a:r>
                      <a:r>
                        <a:rPr lang="en-GB" sz="1100" baseline="0" dirty="0" smtClean="0">
                          <a:solidFill>
                            <a:schemeClr val="tx1"/>
                          </a:solidFill>
                          <a:latin typeface="Calibri" panose="020F0502020204030204" pitchFamily="34" charset="0"/>
                        </a:rPr>
                        <a:t> Bruce</a:t>
                      </a:r>
                      <a:endParaRPr lang="en-GB" sz="1100" dirty="0">
                        <a:solidFill>
                          <a:schemeClr val="tx1"/>
                        </a:solidFill>
                        <a:latin typeface="Calibri" panose="020F0502020204030204" pitchFamily="34" charset="0"/>
                      </a:endParaRPr>
                    </a:p>
                  </a:txBody>
                  <a:tcPr/>
                </a:tc>
                <a:tc>
                  <a:txBody>
                    <a:bodyPr/>
                    <a:lstStyle/>
                    <a:p>
                      <a:r>
                        <a:rPr lang="en-GB" sz="1100" dirty="0" smtClean="0">
                          <a:solidFill>
                            <a:schemeClr val="tx1"/>
                          </a:solidFill>
                          <a:latin typeface="Calibri" panose="020F0502020204030204" pitchFamily="34" charset="0"/>
                        </a:rPr>
                        <a:t>Administration Co-ordinator</a:t>
                      </a:r>
                      <a:endParaRPr lang="en-GB" sz="1100" dirty="0">
                        <a:solidFill>
                          <a:schemeClr val="tx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alibri" panose="020F0502020204030204" pitchFamily="34" charset="0"/>
                        </a:rPr>
                        <a:t>Terry@schoolsindustry.com.au</a:t>
                      </a:r>
                      <a:endParaRPr lang="en-GB" sz="1100" dirty="0">
                        <a:solidFill>
                          <a:schemeClr val="tx1"/>
                        </a:solidFill>
                        <a:latin typeface="Calibri" panose="020F0502020204030204" pitchFamily="34" charset="0"/>
                      </a:endParaRPr>
                    </a:p>
                  </a:txBody>
                  <a:tcPr/>
                </a:tc>
                <a:tc>
                  <a:txBody>
                    <a:bodyPr/>
                    <a:lstStyle/>
                    <a:p>
                      <a:endParaRPr lang="en-GB" sz="1100" dirty="0">
                        <a:solidFill>
                          <a:schemeClr val="tx1"/>
                        </a:solidFill>
                        <a:latin typeface="Calibri" panose="020F0502020204030204" pitchFamily="34" charset="0"/>
                      </a:endParaRPr>
                    </a:p>
                  </a:txBody>
                  <a:tcPr/>
                </a:tc>
              </a:tr>
              <a:tr h="487132">
                <a:tc>
                  <a:txBody>
                    <a:bodyPr/>
                    <a:lstStyle/>
                    <a:p>
                      <a:r>
                        <a:rPr lang="en-GB" sz="1100" dirty="0" smtClean="0">
                          <a:solidFill>
                            <a:schemeClr val="tx1"/>
                          </a:solidFill>
                          <a:latin typeface="Calibri" panose="020F0502020204030204" pitchFamily="34" charset="0"/>
                        </a:rPr>
                        <a:t>Ngaire Gardiner</a:t>
                      </a:r>
                      <a:endParaRPr lang="en-GB" sz="1100" dirty="0">
                        <a:solidFill>
                          <a:schemeClr val="tx1"/>
                        </a:solidFill>
                        <a:latin typeface="Calibri" panose="020F0502020204030204" pitchFamily="34" charset="0"/>
                      </a:endParaRPr>
                    </a:p>
                  </a:txBody>
                  <a:tcPr/>
                </a:tc>
                <a:tc>
                  <a:txBody>
                    <a:bodyPr/>
                    <a:lstStyle/>
                    <a:p>
                      <a:r>
                        <a:rPr lang="en-GB" sz="1100" dirty="0" smtClean="0">
                          <a:solidFill>
                            <a:schemeClr val="tx1"/>
                          </a:solidFill>
                          <a:latin typeface="Calibri" panose="020F0502020204030204" pitchFamily="34" charset="0"/>
                        </a:rPr>
                        <a:t>Director-Communications</a:t>
                      </a:r>
                      <a:endParaRPr lang="en-GB" sz="1100" dirty="0">
                        <a:solidFill>
                          <a:schemeClr val="tx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alibri" panose="020F0502020204030204" pitchFamily="34" charset="0"/>
                        </a:rPr>
                        <a:t>Ngaire@schoolsindustry.com.au</a:t>
                      </a:r>
                      <a:endParaRPr lang="en-GB" sz="1100" dirty="0">
                        <a:solidFill>
                          <a:schemeClr val="tx1"/>
                        </a:solidFill>
                        <a:latin typeface="Calibri" panose="020F0502020204030204" pitchFamily="34" charset="0"/>
                      </a:endParaRPr>
                    </a:p>
                  </a:txBody>
                  <a:tcPr/>
                </a:tc>
                <a:tc>
                  <a:txBody>
                    <a:bodyPr/>
                    <a:lstStyle/>
                    <a:p>
                      <a:pPr marL="0" indent="0">
                        <a:buNone/>
                        <a:defRPr/>
                      </a:pPr>
                      <a:endParaRPr lang="en-GB" sz="1100" dirty="0">
                        <a:solidFill>
                          <a:schemeClr val="tx1"/>
                        </a:solidFill>
                      </a:endParaRPr>
                    </a:p>
                  </a:txBody>
                  <a:tcPr/>
                </a:tc>
              </a:tr>
              <a:tr h="487132">
                <a:tc>
                  <a:txBody>
                    <a:bodyPr/>
                    <a:lstStyle/>
                    <a:p>
                      <a:endParaRPr lang="en-GB" sz="1100" dirty="0">
                        <a:solidFill>
                          <a:schemeClr val="tx1"/>
                        </a:solidFill>
                        <a:latin typeface="Calibri" panose="020F0502020204030204" pitchFamily="34" charset="0"/>
                      </a:endParaRPr>
                    </a:p>
                  </a:txBody>
                  <a:tcPr/>
                </a:tc>
                <a:tc>
                  <a:txBody>
                    <a:bodyPr/>
                    <a:lstStyle/>
                    <a:p>
                      <a:endParaRPr lang="en-GB" sz="1100" dirty="0">
                        <a:solidFill>
                          <a:schemeClr val="tx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latin typeface="Calibri" panose="020F0502020204030204" pitchFamily="34" charset="0"/>
                      </a:endParaRPr>
                    </a:p>
                  </a:txBody>
                  <a:tcPr/>
                </a:tc>
                <a:tc>
                  <a:txBody>
                    <a:bodyPr/>
                    <a:lstStyle/>
                    <a:p>
                      <a:endParaRPr lang="en-GB" sz="1100" dirty="0">
                        <a:solidFill>
                          <a:schemeClr val="tx1"/>
                        </a:solidFill>
                        <a:latin typeface="Calibri" panose="020F0502020204030204" pitchFamily="34" charset="0"/>
                      </a:endParaRPr>
                    </a:p>
                  </a:txBody>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6568" y="332656"/>
            <a:ext cx="2736304" cy="240932"/>
          </a:xfrm>
          <a:prstGeom prst="rect">
            <a:avLst/>
          </a:prstGeom>
        </p:spPr>
      </p:pic>
    </p:spTree>
    <p:extLst>
      <p:ext uri="{BB962C8B-B14F-4D97-AF65-F5344CB8AC3E}">
        <p14:creationId xmlns:p14="http://schemas.microsoft.com/office/powerpoint/2010/main" val="3422994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BARTS ITF.png"/>
          <p:cNvPicPr>
            <a:picLocks noChangeAspect="1"/>
          </p:cNvPicPr>
          <p:nvPr/>
        </p:nvPicPr>
        <p:blipFill>
          <a:blip r:embed="rId3" cstate="print"/>
          <a:srcRect/>
          <a:stretch>
            <a:fillRect/>
          </a:stretch>
        </p:blipFill>
        <p:spPr bwMode="auto">
          <a:xfrm>
            <a:off x="5651500" y="4365625"/>
            <a:ext cx="2665413" cy="2017713"/>
          </a:xfrm>
          <a:prstGeom prst="rect">
            <a:avLst/>
          </a:prstGeom>
          <a:noFill/>
          <a:ln w="9525">
            <a:noFill/>
            <a:miter lim="800000"/>
            <a:headEnd/>
            <a:tailEnd/>
          </a:ln>
        </p:spPr>
      </p:pic>
      <p:pic>
        <p:nvPicPr>
          <p:cNvPr id="4100" name="Picture 11" descr="silk PRINCIPLES.png"/>
          <p:cNvPicPr>
            <a:picLocks noChangeAspect="1"/>
          </p:cNvPicPr>
          <p:nvPr/>
        </p:nvPicPr>
        <p:blipFill>
          <a:blip r:embed="rId4" cstate="print"/>
          <a:srcRect r="9435"/>
          <a:stretch>
            <a:fillRect/>
          </a:stretch>
        </p:blipFill>
        <p:spPr bwMode="auto">
          <a:xfrm>
            <a:off x="5580063" y="2133600"/>
            <a:ext cx="2663825" cy="2032000"/>
          </a:xfrm>
          <a:prstGeom prst="rect">
            <a:avLst/>
          </a:prstGeom>
          <a:noFill/>
          <a:ln w="9525">
            <a:noFill/>
            <a:miter lim="800000"/>
            <a:headEnd/>
            <a:tailEnd/>
          </a:ln>
        </p:spPr>
      </p:pic>
      <p:pic>
        <p:nvPicPr>
          <p:cNvPr id="4101" name="Picture 10" descr="ITF-Logo-Final LONG.jpg"/>
          <p:cNvPicPr>
            <a:picLocks noChangeAspect="1"/>
          </p:cNvPicPr>
          <p:nvPr/>
        </p:nvPicPr>
        <p:blipFill>
          <a:blip r:embed="rId5" cstate="print"/>
          <a:srcRect/>
          <a:stretch>
            <a:fillRect/>
          </a:stretch>
        </p:blipFill>
        <p:spPr bwMode="auto">
          <a:xfrm>
            <a:off x="611560" y="1924794"/>
            <a:ext cx="2780839" cy="417611"/>
          </a:xfrm>
          <a:prstGeom prst="rect">
            <a:avLst/>
          </a:prstGeom>
          <a:noFill/>
          <a:ln w="9525">
            <a:noFill/>
            <a:miter lim="800000"/>
            <a:headEnd/>
            <a:tailEnd/>
          </a:ln>
        </p:spPr>
      </p:pic>
      <p:sp>
        <p:nvSpPr>
          <p:cNvPr id="4102" name="Rectangle 2"/>
          <p:cNvSpPr txBox="1">
            <a:spLocks/>
          </p:cNvSpPr>
          <p:nvPr/>
        </p:nvSpPr>
        <p:spPr bwMode="auto">
          <a:xfrm>
            <a:off x="323850" y="747713"/>
            <a:ext cx="8820150" cy="449039"/>
          </a:xfrm>
          <a:prstGeom prst="rect">
            <a:avLst/>
          </a:prstGeom>
          <a:noFill/>
          <a:ln w="9525">
            <a:noFill/>
            <a:miter lim="800000"/>
            <a:headEnd/>
            <a:tailEnd/>
          </a:ln>
        </p:spPr>
        <p:txBody>
          <a:bodyPr lIns="0" tIns="0" rIns="0" bIns="0"/>
          <a:lstStyle/>
          <a:p>
            <a:pPr eaLnBrk="0" hangingPunct="0">
              <a:lnSpc>
                <a:spcPts val="3225"/>
              </a:lnSpc>
            </a:pPr>
            <a:r>
              <a:rPr lang="en-GB" dirty="0">
                <a:solidFill>
                  <a:schemeClr val="accent5">
                    <a:lumMod val="50000"/>
                  </a:schemeClr>
                </a:solidFill>
                <a:latin typeface="Arial Black" pitchFamily="34" charset="0"/>
              </a:rPr>
              <a:t>What we do:</a:t>
            </a:r>
          </a:p>
          <a:p>
            <a:pPr eaLnBrk="0" hangingPunct="0"/>
            <a:r>
              <a:rPr lang="en-US" sz="1600" dirty="0" smtClean="0">
                <a:latin typeface="Arial" panose="020B0604020202020204" pitchFamily="34" charset="0"/>
                <a:cs typeface="Arial" panose="020B0604020202020204" pitchFamily="34" charset="0"/>
              </a:rPr>
              <a:t>We </a:t>
            </a:r>
            <a:r>
              <a:rPr lang="en-US" sz="1600" dirty="0">
                <a:latin typeface="Arial" panose="020B0604020202020204" pitchFamily="34" charset="0"/>
                <a:cs typeface="Arial" panose="020B0604020202020204" pitchFamily="34" charset="0"/>
              </a:rPr>
              <a:t>bring purpose and meaning to education through targeted partnerships between employers, schools and the </a:t>
            </a:r>
            <a:r>
              <a:rPr lang="en-US" sz="1600" dirty="0" smtClean="0">
                <a:latin typeface="Arial" panose="020B0604020202020204" pitchFamily="34" charset="0"/>
                <a:cs typeface="Arial" panose="020B0604020202020204" pitchFamily="34" charset="0"/>
              </a:rPr>
              <a:t>community through free services and programs such as: </a:t>
            </a:r>
          </a:p>
          <a:p>
            <a:pPr eaLnBrk="0" hangingPunct="0"/>
            <a:endParaRPr lang="en-US" sz="1600" dirty="0">
              <a:latin typeface="Arial" panose="020B0604020202020204" pitchFamily="34" charset="0"/>
              <a:cs typeface="Arial" panose="020B0604020202020204" pitchFamily="34" charset="0"/>
            </a:endParaRPr>
          </a:p>
          <a:p>
            <a:pPr eaLnBrk="0" hangingPunct="0"/>
            <a:endParaRPr lang="en-US" sz="1600" dirty="0" smtClean="0">
              <a:latin typeface="Arial" panose="020B0604020202020204" pitchFamily="34" charset="0"/>
              <a:cs typeface="Arial" panose="020B0604020202020204" pitchFamily="34" charset="0"/>
            </a:endParaRPr>
          </a:p>
          <a:p>
            <a:pPr eaLnBrk="0" hangingPunct="0"/>
            <a:endParaRPr lang="en-US" sz="1600" dirty="0">
              <a:latin typeface="Arial" panose="020B0604020202020204" pitchFamily="34" charset="0"/>
              <a:cs typeface="Arial" panose="020B0604020202020204" pitchFamily="34" charset="0"/>
            </a:endParaRPr>
          </a:p>
          <a:p>
            <a:pPr eaLnBrk="0" hangingPunct="0"/>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eaLnBrk="0" hangingPunct="0">
              <a:lnSpc>
                <a:spcPts val="3225"/>
              </a:lnSpc>
            </a:pPr>
            <a:endParaRPr lang="en-GB" sz="1600" dirty="0" smtClean="0">
              <a:latin typeface="Arial Black" pitchFamily="34" charset="0"/>
            </a:endParaRPr>
          </a:p>
          <a:p>
            <a:pPr eaLnBrk="0" hangingPunct="0">
              <a:lnSpc>
                <a:spcPts val="3225"/>
              </a:lnSpc>
            </a:pPr>
            <a:endParaRPr lang="en-GB" sz="1600" dirty="0">
              <a:latin typeface="Arial Black" pitchFamily="34" charset="0"/>
            </a:endParaRPr>
          </a:p>
        </p:txBody>
      </p:sp>
      <p:sp>
        <p:nvSpPr>
          <p:cNvPr id="3" name="Content Placeholder 2"/>
          <p:cNvSpPr>
            <a:spLocks noGrp="1"/>
          </p:cNvSpPr>
          <p:nvPr>
            <p:ph idx="1"/>
          </p:nvPr>
        </p:nvSpPr>
        <p:spPr>
          <a:xfrm>
            <a:off x="301240" y="2060847"/>
            <a:ext cx="4918832" cy="4608513"/>
          </a:xfrm>
        </p:spPr>
        <p:txBody>
          <a:bodyPr/>
          <a:lstStyle/>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GB" sz="1600" dirty="0" smtClean="0">
                <a:latin typeface="Arial" panose="020B0604020202020204" pitchFamily="34" charset="0"/>
                <a:cs typeface="Arial" panose="020B0604020202020204" pitchFamily="34" charset="0"/>
              </a:rPr>
              <a:t>Working </a:t>
            </a:r>
            <a:r>
              <a:rPr lang="en-GB" sz="1600" dirty="0">
                <a:latin typeface="Arial" panose="020B0604020202020204" pitchFamily="34" charset="0"/>
                <a:cs typeface="Arial" panose="020B0604020202020204" pitchFamily="34" charset="0"/>
              </a:rPr>
              <a:t>in </a:t>
            </a:r>
            <a:r>
              <a:rPr lang="en-GB" sz="1600" dirty="0" smtClean="0">
                <a:latin typeface="Arial" panose="020B0604020202020204" pitchFamily="34" charset="0"/>
                <a:cs typeface="Arial" panose="020B0604020202020204" pitchFamily="34" charset="0"/>
              </a:rPr>
              <a:t>partnership with </a:t>
            </a:r>
            <a:r>
              <a:rPr lang="en-GB" sz="1600" dirty="0">
                <a:latin typeface="Arial" panose="020B0604020202020204" pitchFamily="34" charset="0"/>
                <a:cs typeface="Arial" panose="020B0604020202020204" pitchFamily="34" charset="0"/>
              </a:rPr>
              <a:t>Education &amp; Employers charity (UK) and with employers and schools across </a:t>
            </a:r>
            <a:r>
              <a:rPr lang="en-GB" sz="1600" dirty="0" smtClean="0">
                <a:latin typeface="Arial" panose="020B0604020202020204" pitchFamily="34" charset="0"/>
                <a:cs typeface="Arial" panose="020B0604020202020204" pitchFamily="34" charset="0"/>
              </a:rPr>
              <a:t>Australia</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US" sz="1600" dirty="0" smtClean="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The NSW Government funded Work Placement program and</a:t>
            </a:r>
          </a:p>
          <a:p>
            <a:pPr marL="0" indent="0">
              <a:buNone/>
            </a:pPr>
            <a:endParaRPr lang="en-US" sz="1600" dirty="0" smtClean="0">
              <a:latin typeface="Arial" panose="020B0604020202020204" pitchFamily="34" charset="0"/>
              <a:cs typeface="Arial" panose="020B0604020202020204" pitchFamily="34" charset="0"/>
            </a:endParaRPr>
          </a:p>
          <a:p>
            <a:pPr marL="0" indent="0">
              <a:buNone/>
            </a:pPr>
            <a:endParaRPr lang="en-US" sz="1600" dirty="0" smtClean="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The Federally </a:t>
            </a:r>
            <a:r>
              <a:rPr lang="en-US" sz="1600" dirty="0">
                <a:latin typeface="Arial" panose="020B0604020202020204" pitchFamily="34" charset="0"/>
                <a:cs typeface="Arial" panose="020B0604020202020204" pitchFamily="34" charset="0"/>
              </a:rPr>
              <a:t>funded </a:t>
            </a:r>
            <a:r>
              <a:rPr lang="en-US" sz="1600" dirty="0" smtClean="0">
                <a:latin typeface="Arial" panose="020B0604020202020204" pitchFamily="34" charset="0"/>
                <a:cs typeface="Arial" panose="020B0604020202020204" pitchFamily="34" charset="0"/>
              </a:rPr>
              <a:t>Transition </a:t>
            </a:r>
            <a:r>
              <a:rPr lang="en-US" sz="1600" dirty="0">
                <a:latin typeface="Arial" panose="020B0604020202020204" pitchFamily="34" charset="0"/>
                <a:cs typeface="Arial" panose="020B0604020202020204" pitchFamily="34" charset="0"/>
              </a:rPr>
              <a:t>to Work service for selected areas of Western Sydney, the Blue Mountains and the Hawkesbury regions</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smtClean="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smtClean="0">
              <a:latin typeface="Arial" panose="020B0604020202020204" pitchFamily="34" charset="0"/>
              <a:cs typeface="Arial" panose="020B0604020202020204" pitchFamily="34" charset="0"/>
            </a:endParaRPr>
          </a:p>
        </p:txBody>
      </p:sp>
      <p:sp>
        <p:nvSpPr>
          <p:cNvPr id="4" name="TextBox 3"/>
          <p:cNvSpPr txBox="1"/>
          <p:nvPr/>
        </p:nvSpPr>
        <p:spPr>
          <a:xfrm>
            <a:off x="3275856" y="1948933"/>
            <a:ext cx="1197153" cy="369332"/>
          </a:xfrm>
          <a:prstGeom prst="rect">
            <a:avLst/>
          </a:prstGeom>
          <a:noFill/>
        </p:spPr>
        <p:txBody>
          <a:bodyPr wrap="square" rtlCol="0">
            <a:spAutoFit/>
          </a:bodyPr>
          <a:lstStyle/>
          <a:p>
            <a:r>
              <a:rPr lang="en-US" i="1" dirty="0" smtClean="0">
                <a:solidFill>
                  <a:schemeClr val="bg1">
                    <a:lumMod val="50000"/>
                  </a:schemeClr>
                </a:solidFill>
              </a:rPr>
              <a:t>Australia</a:t>
            </a:r>
            <a:endParaRPr lang="en-US" i="1" dirty="0">
              <a:solidFill>
                <a:schemeClr val="bg1">
                  <a:lumMod val="50000"/>
                </a:schemeClr>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69133"/>
            <a:ext cx="1229852" cy="98360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3390763"/>
            <a:ext cx="648072" cy="648072"/>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7704" y="4599018"/>
            <a:ext cx="1224136" cy="122413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340768"/>
            <a:ext cx="6984776" cy="1107996"/>
          </a:xfrm>
          <a:prstGeom prst="rect">
            <a:avLst/>
          </a:prstGeom>
          <a:noFill/>
        </p:spPr>
        <p:txBody>
          <a:bodyPr wrap="square" rtlCol="0">
            <a:spAutoFit/>
          </a:bodyPr>
          <a:lstStyle/>
          <a:p>
            <a:r>
              <a:rPr lang="en-US" sz="6600" dirty="0" smtClean="0">
                <a:latin typeface="Forte" panose="03060902040502070203" pitchFamily="66" charset="0"/>
              </a:rPr>
              <a:t>Any Questions?</a:t>
            </a:r>
            <a:endParaRPr lang="en-US" sz="6600" dirty="0">
              <a:latin typeface="Forte" panose="03060902040502070203"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204864"/>
            <a:ext cx="4509120" cy="45091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spTree>
    <p:extLst>
      <p:ext uri="{BB962C8B-B14F-4D97-AF65-F5344CB8AC3E}">
        <p14:creationId xmlns:p14="http://schemas.microsoft.com/office/powerpoint/2010/main" val="725004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17571"/>
            <a:ext cx="8415337" cy="5472112"/>
          </a:xfrm>
        </p:spPr>
        <p:txBody>
          <a:bodyPr>
            <a:normAutofit fontScale="92500" lnSpcReduction="20000"/>
          </a:bodyPr>
          <a:lstStyle/>
          <a:p>
            <a:pPr marL="0" indent="0">
              <a:spcAft>
                <a:spcPts val="0"/>
              </a:spcAft>
              <a:buNone/>
              <a:defRPr/>
            </a:pPr>
            <a:r>
              <a:rPr lang="en-GB" sz="2000" b="1" dirty="0" smtClean="0">
                <a:solidFill>
                  <a:schemeClr val="accent5">
                    <a:lumMod val="50000"/>
                  </a:schemeClr>
                </a:solidFill>
                <a:latin typeface="Arial Black" pitchFamily="34" charset="0"/>
              </a:rPr>
              <a:t>What is Inspiring the Future </a:t>
            </a:r>
            <a:r>
              <a:rPr lang="en-GB" sz="2000" b="1" i="1" dirty="0" smtClean="0">
                <a:solidFill>
                  <a:schemeClr val="accent5">
                    <a:lumMod val="50000"/>
                  </a:schemeClr>
                </a:solidFill>
                <a:latin typeface="Arial Black" pitchFamily="34" charset="0"/>
              </a:rPr>
              <a:t>Australia</a:t>
            </a:r>
            <a:r>
              <a:rPr lang="en-GB" sz="2000" b="1" dirty="0" smtClean="0">
                <a:solidFill>
                  <a:schemeClr val="accent5">
                    <a:lumMod val="50000"/>
                  </a:schemeClr>
                </a:solidFill>
                <a:latin typeface="Arial Black" pitchFamily="34" charset="0"/>
              </a:rPr>
              <a:t>?</a:t>
            </a:r>
          </a:p>
          <a:p>
            <a:pPr>
              <a:spcAft>
                <a:spcPts val="0"/>
              </a:spcAft>
              <a:buFont typeface="Arial" panose="020B0604020202020204" pitchFamily="34" charset="0"/>
              <a:buChar char="•"/>
              <a:defRPr/>
            </a:pPr>
            <a:endParaRPr lang="en-GB" sz="1600" b="1" dirty="0" smtClean="0">
              <a:solidFill>
                <a:schemeClr val="accent5">
                  <a:lumMod val="50000"/>
                </a:schemeClr>
              </a:solidFill>
              <a:latin typeface="Arial Black" pitchFamily="34" charset="0"/>
            </a:endParaRPr>
          </a:p>
          <a:p>
            <a:pPr marL="538163" lvl="1" indent="-363538">
              <a:lnSpc>
                <a:spcPct val="110000"/>
              </a:lnSpc>
              <a:spcBef>
                <a:spcPts val="0"/>
              </a:spcBef>
              <a:spcAft>
                <a:spcPts val="2000"/>
              </a:spcAft>
              <a:buFont typeface="Arial" panose="020B0604020202020204" pitchFamily="34" charset="0"/>
              <a:buChar char="•"/>
              <a:defRPr/>
            </a:pPr>
            <a:r>
              <a:rPr lang="en-GB" sz="1600" dirty="0" smtClean="0">
                <a:solidFill>
                  <a:schemeClr val="tx1"/>
                </a:solidFill>
                <a:latin typeface="Calibri" pitchFamily="34" charset="0"/>
              </a:rPr>
              <a:t>Inspiring the Future </a:t>
            </a:r>
            <a:r>
              <a:rPr lang="en-GB" sz="1600" i="1" dirty="0" smtClean="0">
                <a:solidFill>
                  <a:schemeClr val="tx1"/>
                </a:solidFill>
                <a:latin typeface="Calibri" pitchFamily="34" charset="0"/>
              </a:rPr>
              <a:t>Australia </a:t>
            </a:r>
            <a:r>
              <a:rPr lang="en-GB" sz="1600" dirty="0" smtClean="0">
                <a:solidFill>
                  <a:schemeClr val="tx1"/>
                </a:solidFill>
                <a:latin typeface="Calibri" pitchFamily="34" charset="0"/>
              </a:rPr>
              <a:t>is a </a:t>
            </a:r>
            <a:r>
              <a:rPr lang="en-GB" sz="1600" b="1" dirty="0" smtClean="0">
                <a:solidFill>
                  <a:schemeClr val="tx1"/>
                </a:solidFill>
                <a:latin typeface="Calibri" pitchFamily="34" charset="0"/>
              </a:rPr>
              <a:t>FREE </a:t>
            </a:r>
            <a:r>
              <a:rPr lang="en-GB" sz="1600" dirty="0" smtClean="0">
                <a:solidFill>
                  <a:schemeClr val="tx1"/>
                </a:solidFill>
                <a:latin typeface="Calibri" pitchFamily="34" charset="0"/>
              </a:rPr>
              <a:t>service whereby employees from all sectors and professions from </a:t>
            </a:r>
            <a:r>
              <a:rPr lang="en-GB" sz="1600" dirty="0">
                <a:solidFill>
                  <a:schemeClr val="tx1"/>
                </a:solidFill>
                <a:latin typeface="Calibri" pitchFamily="34" charset="0"/>
              </a:rPr>
              <a:t>A</a:t>
            </a:r>
            <a:r>
              <a:rPr lang="en-GB" sz="1600" dirty="0" smtClean="0">
                <a:solidFill>
                  <a:schemeClr val="tx1"/>
                </a:solidFill>
                <a:latin typeface="Calibri" pitchFamily="34" charset="0"/>
              </a:rPr>
              <a:t>pprentices to CEOs pledge one hour a year to volunteer to go into Australian schools and colleges to talk about their jobs, careers, and the education routes they took</a:t>
            </a:r>
          </a:p>
          <a:p>
            <a:pPr marL="538163" lvl="1" indent="-363538">
              <a:lnSpc>
                <a:spcPct val="110000"/>
              </a:lnSpc>
              <a:spcBef>
                <a:spcPts val="0"/>
              </a:spcBef>
              <a:spcAft>
                <a:spcPts val="2000"/>
              </a:spcAft>
              <a:buFont typeface="Wingdings" pitchFamily="2" charset="2"/>
              <a:buChar char="§"/>
              <a:defRPr/>
            </a:pPr>
            <a:endParaRPr lang="en-GB" sz="1600" dirty="0">
              <a:solidFill>
                <a:schemeClr val="tx1"/>
              </a:solidFill>
              <a:latin typeface="Calibri" pitchFamily="34" charset="0"/>
            </a:endParaRPr>
          </a:p>
          <a:p>
            <a:pPr marL="538163" lvl="1" indent="-363538">
              <a:lnSpc>
                <a:spcPct val="110000"/>
              </a:lnSpc>
              <a:spcBef>
                <a:spcPts val="0"/>
              </a:spcBef>
              <a:spcAft>
                <a:spcPts val="2000"/>
              </a:spcAft>
              <a:buFont typeface="Wingdings" pitchFamily="2" charset="2"/>
              <a:buChar char="§"/>
              <a:defRPr/>
            </a:pPr>
            <a:endParaRPr lang="en-GB" sz="1600" dirty="0" smtClean="0">
              <a:solidFill>
                <a:schemeClr val="tx1"/>
              </a:solidFill>
              <a:latin typeface="Calibri" pitchFamily="34" charset="0"/>
            </a:endParaRPr>
          </a:p>
          <a:p>
            <a:pPr marL="538163" lvl="1" indent="-363538">
              <a:lnSpc>
                <a:spcPct val="110000"/>
              </a:lnSpc>
              <a:spcBef>
                <a:spcPts val="0"/>
              </a:spcBef>
              <a:spcAft>
                <a:spcPts val="2000"/>
              </a:spcAft>
              <a:buFont typeface="Wingdings" pitchFamily="2" charset="2"/>
              <a:buChar char="§"/>
              <a:defRPr/>
            </a:pPr>
            <a:endParaRPr lang="en-GB" sz="1600" dirty="0">
              <a:solidFill>
                <a:schemeClr val="tx1"/>
              </a:solidFill>
              <a:latin typeface="Calibri" pitchFamily="34" charset="0"/>
            </a:endParaRPr>
          </a:p>
          <a:p>
            <a:pPr marL="538163" lvl="1" indent="-363538">
              <a:lnSpc>
                <a:spcPct val="110000"/>
              </a:lnSpc>
              <a:spcBef>
                <a:spcPts val="0"/>
              </a:spcBef>
              <a:spcAft>
                <a:spcPts val="2000"/>
              </a:spcAft>
              <a:buFont typeface="Wingdings" pitchFamily="2" charset="2"/>
              <a:buChar char="§"/>
              <a:defRPr/>
            </a:pPr>
            <a:endParaRPr lang="en-GB" sz="1600" dirty="0" smtClean="0">
              <a:solidFill>
                <a:schemeClr val="tx1"/>
              </a:solidFill>
              <a:latin typeface="Calibri" pitchFamily="34" charset="0"/>
            </a:endParaRPr>
          </a:p>
          <a:p>
            <a:pPr marL="538163" lvl="1" indent="-363538">
              <a:lnSpc>
                <a:spcPct val="110000"/>
              </a:lnSpc>
              <a:spcBef>
                <a:spcPts val="0"/>
              </a:spcBef>
              <a:spcAft>
                <a:spcPts val="2000"/>
              </a:spcAft>
              <a:buFont typeface="Arial" panose="020B0604020202020204" pitchFamily="34" charset="0"/>
              <a:buChar char="•"/>
              <a:defRPr/>
            </a:pPr>
            <a:r>
              <a:rPr lang="en-GB" sz="1600" dirty="0" smtClean="0">
                <a:solidFill>
                  <a:schemeClr val="tx1"/>
                </a:solidFill>
                <a:latin typeface="Calibri" pitchFamily="34" charset="0"/>
              </a:rPr>
              <a:t>It is a </a:t>
            </a:r>
            <a:r>
              <a:rPr lang="en-GB" sz="1600" b="1" dirty="0" smtClean="0">
                <a:solidFill>
                  <a:schemeClr val="tx1"/>
                </a:solidFill>
                <a:latin typeface="Calibri" pitchFamily="34" charset="0"/>
              </a:rPr>
              <a:t>FREE service </a:t>
            </a:r>
            <a:r>
              <a:rPr lang="en-GB" sz="1600" dirty="0">
                <a:latin typeface="Calibri" pitchFamily="34" charset="0"/>
              </a:rPr>
              <a:t>delivered in Australia by Schools Industry Partnership </a:t>
            </a:r>
            <a:r>
              <a:rPr lang="en-GB" sz="1600" dirty="0" smtClean="0">
                <a:latin typeface="Calibri" pitchFamily="34" charset="0"/>
              </a:rPr>
              <a:t>building on the enormous success of Inspiring the Future in the UK over the past three years where is has been </a:t>
            </a:r>
            <a:r>
              <a:rPr lang="en-GB" sz="1600" dirty="0" smtClean="0">
                <a:solidFill>
                  <a:schemeClr val="tx1"/>
                </a:solidFill>
                <a:latin typeface="Calibri" pitchFamily="34" charset="0"/>
              </a:rPr>
              <a:t>endorsed by Government (with cross-party support), the UK’s main teacher and employer representative organisations and many leading employers.</a:t>
            </a:r>
            <a:endParaRPr lang="en-US" sz="1600" dirty="0" smtClean="0">
              <a:solidFill>
                <a:schemeClr val="tx1"/>
              </a:solidFill>
              <a:latin typeface="Calibri" pitchFamily="34" charset="0"/>
            </a:endParaRPr>
          </a:p>
          <a:p>
            <a:pPr marL="538163" lvl="1" indent="-363538">
              <a:lnSpc>
                <a:spcPct val="110000"/>
              </a:lnSpc>
              <a:spcBef>
                <a:spcPts val="0"/>
              </a:spcBef>
              <a:spcAft>
                <a:spcPts val="2000"/>
              </a:spcAft>
              <a:buFont typeface="Arial" panose="020B0604020202020204" pitchFamily="34" charset="0"/>
              <a:buChar char="•"/>
              <a:defRPr/>
            </a:pPr>
            <a:r>
              <a:rPr lang="en-US" sz="1600" dirty="0" smtClean="0">
                <a:solidFill>
                  <a:schemeClr val="tx1"/>
                </a:solidFill>
                <a:latin typeface="Calibri" pitchFamily="34" charset="0"/>
              </a:rPr>
              <a:t>It makes a </a:t>
            </a:r>
            <a:r>
              <a:rPr lang="en-US" sz="1600" b="1" dirty="0" smtClean="0">
                <a:solidFill>
                  <a:schemeClr val="tx1"/>
                </a:solidFill>
                <a:latin typeface="Calibri" pitchFamily="34" charset="0"/>
              </a:rPr>
              <a:t>difference to young people</a:t>
            </a:r>
            <a:r>
              <a:rPr lang="en-US" sz="1600" dirty="0" smtClean="0">
                <a:solidFill>
                  <a:schemeClr val="tx1"/>
                </a:solidFill>
                <a:latin typeface="Calibri" pitchFamily="34" charset="0"/>
              </a:rPr>
              <a:t>. Good quality research shows that who you meet as a teenager shapes the success with which young people go into adult life  </a:t>
            </a:r>
          </a:p>
          <a:p>
            <a:pPr marL="538163" lvl="1" indent="-363538">
              <a:lnSpc>
                <a:spcPct val="110000"/>
              </a:lnSpc>
              <a:spcBef>
                <a:spcPts val="0"/>
              </a:spcBef>
              <a:spcAft>
                <a:spcPts val="2000"/>
              </a:spcAft>
              <a:buFont typeface="Arial" panose="020B0604020202020204" pitchFamily="34" charset="0"/>
              <a:buChar char="•"/>
              <a:defRPr/>
            </a:pPr>
            <a:r>
              <a:rPr lang="en-US" sz="1600" b="1" dirty="0" smtClean="0">
                <a:solidFill>
                  <a:schemeClr val="tx1"/>
                </a:solidFill>
                <a:latin typeface="Calibri" pitchFamily="34" charset="0"/>
              </a:rPr>
              <a:t>Teachers </a:t>
            </a:r>
            <a:r>
              <a:rPr lang="en-US" sz="1600" dirty="0" smtClean="0">
                <a:solidFill>
                  <a:schemeClr val="tx1"/>
                </a:solidFill>
                <a:latin typeface="Calibri" pitchFamily="34" charset="0"/>
              </a:rPr>
              <a:t>overwhelmingly want young people to hear more from people in the workplace</a:t>
            </a:r>
          </a:p>
          <a:p>
            <a:pPr marL="539750" indent="-274638">
              <a:spcBef>
                <a:spcPts val="600"/>
              </a:spcBef>
              <a:spcAft>
                <a:spcPts val="0"/>
              </a:spcAft>
              <a:buFont typeface="Arial" panose="020B0604020202020204" pitchFamily="34" charset="0"/>
              <a:buChar char="•"/>
              <a:defRPr/>
            </a:pPr>
            <a:endParaRPr lang="en-GB" sz="1400" dirty="0" smtClean="0">
              <a:latin typeface="Calibri" pitchFamily="34" charset="0"/>
            </a:endParaRPr>
          </a:p>
          <a:p>
            <a:pPr>
              <a:spcAft>
                <a:spcPts val="0"/>
              </a:spcAft>
              <a:defRPr/>
            </a:pPr>
            <a:endParaRPr lang="en-GB" sz="1600" dirty="0" smtClean="0">
              <a:latin typeface="Calibri" pitchFamily="34" charset="0"/>
            </a:endParaRPr>
          </a:p>
          <a:p>
            <a:pPr>
              <a:spcAft>
                <a:spcPts val="0"/>
              </a:spcAft>
              <a:defRPr/>
            </a:pPr>
            <a:endParaRPr lang="en-GB" sz="1400" b="1" dirty="0" smtClean="0">
              <a:latin typeface="Calibri" pitchFamily="34" charset="0"/>
            </a:endParaRPr>
          </a:p>
          <a:p>
            <a:pPr>
              <a:spcAft>
                <a:spcPts val="0"/>
              </a:spcAft>
              <a:defRPr/>
            </a:pPr>
            <a:endParaRPr lang="en-GB" sz="1400" b="1" dirty="0" smtClean="0">
              <a:latin typeface="Calibri" pitchFamily="34" charset="0"/>
            </a:endParaRPr>
          </a:p>
          <a:p>
            <a:pPr>
              <a:spcAft>
                <a:spcPts val="0"/>
              </a:spcAft>
              <a:defRPr/>
            </a:pPr>
            <a:endParaRPr lang="en-GB" sz="1400" b="1" dirty="0" smtClean="0">
              <a:latin typeface="Calibri" pitchFamily="34" charset="0"/>
            </a:endParaRPr>
          </a:p>
          <a:p>
            <a:pPr>
              <a:spcAft>
                <a:spcPts val="0"/>
              </a:spcAft>
              <a:defRPr/>
            </a:pPr>
            <a:endParaRPr lang="en-GB" sz="1400" b="1" dirty="0" smtClean="0">
              <a:latin typeface="Calibri" pitchFamily="34" charset="0"/>
            </a:endParaRPr>
          </a:p>
        </p:txBody>
      </p:sp>
      <p:sp>
        <p:nvSpPr>
          <p:cNvPr id="410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2F75E7-3EF2-434B-8A2C-56EA2C5F5110}" type="slidenum">
              <a:rPr lang="en-GB">
                <a:solidFill>
                  <a:schemeClr val="tx2"/>
                </a:solidFill>
              </a:rPr>
              <a:pPr eaLnBrk="1" hangingPunct="1"/>
              <a:t>4</a:t>
            </a:fld>
            <a:endParaRPr lang="en-GB">
              <a:solidFill>
                <a:schemeClr val="tx2"/>
              </a:solidFill>
            </a:endParaRPr>
          </a:p>
        </p:txBody>
      </p:sp>
      <p:pic>
        <p:nvPicPr>
          <p:cNvPr id="6" name="Picture 6" descr="G:\5. Communications\Photos Basildon Upper Academy 22nd Jan\Basildon pics 1st batch\EET 22.01.14-00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105" y="2132856"/>
            <a:ext cx="2628050" cy="1687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5. Communications\Photos - City Hall 13th February\EET city hall 13.02.14 -09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6489" y="2127807"/>
            <a:ext cx="2538748" cy="16922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5. Communications\Photos Basildon Upper Academy 22nd Jan\Basildon pics 1st batch\EET 22.01.14-62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1998" y="2127807"/>
            <a:ext cx="2410106" cy="16645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4209" y="132219"/>
            <a:ext cx="2736304" cy="240932"/>
          </a:xfrm>
          <a:prstGeom prst="rect">
            <a:avLst/>
          </a:prstGeom>
        </p:spPr>
      </p:pic>
    </p:spTree>
    <p:extLst>
      <p:ext uri="{BB962C8B-B14F-4D97-AF65-F5344CB8AC3E}">
        <p14:creationId xmlns:p14="http://schemas.microsoft.com/office/powerpoint/2010/main" val="1291901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5</a:t>
            </a:fld>
            <a:endParaRPr lang="en-GB" dirty="0"/>
          </a:p>
        </p:txBody>
      </p:sp>
      <p:pic>
        <p:nvPicPr>
          <p:cNvPr id="3" name="Picture 2"/>
          <p:cNvPicPr>
            <a:picLocks noChangeAspect="1"/>
          </p:cNvPicPr>
          <p:nvPr/>
        </p:nvPicPr>
        <p:blipFill rotWithShape="1">
          <a:blip r:embed="rId3"/>
          <a:srcRect l="1196" t="2536" r="1915" b="1583"/>
          <a:stretch/>
        </p:blipFill>
        <p:spPr>
          <a:xfrm>
            <a:off x="1331640" y="1268761"/>
            <a:ext cx="6336705" cy="49285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spTree>
    <p:extLst>
      <p:ext uri="{BB962C8B-B14F-4D97-AF65-F5344CB8AC3E}">
        <p14:creationId xmlns:p14="http://schemas.microsoft.com/office/powerpoint/2010/main" val="286840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2713" y="23377"/>
            <a:ext cx="8869362" cy="2585323"/>
          </a:xfrm>
          <a:prstGeom prst="rect">
            <a:avLst/>
          </a:prstGeom>
          <a:noFill/>
          <a:ln w="9525">
            <a:noFill/>
            <a:miter lim="800000"/>
            <a:headEnd/>
            <a:tailEnd/>
          </a:ln>
          <a:effectLst/>
        </p:spPr>
        <p:txBody>
          <a:bodyPr anchor="ctr">
            <a:spAutoFit/>
          </a:bodyPr>
          <a:lstStyle/>
          <a:p>
            <a:pPr>
              <a:defRPr/>
            </a:pPr>
            <a:endParaRPr lang="en-GB" sz="2000" dirty="0">
              <a:solidFill>
                <a:schemeClr val="tx2">
                  <a:lumMod val="75000"/>
                </a:schemeClr>
              </a:solidFill>
              <a:latin typeface="Calibri" pitchFamily="34" charset="0"/>
              <a:ea typeface="Calibri" pitchFamily="34" charset="0"/>
              <a:cs typeface="Times New Roman" pitchFamily="18" charset="0"/>
            </a:endParaRPr>
          </a:p>
          <a:p>
            <a:pPr marL="342900" indent="-342900">
              <a:defRPr/>
            </a:pPr>
            <a:r>
              <a:rPr lang="en-GB" sz="2000" b="1" i="1" dirty="0">
                <a:solidFill>
                  <a:schemeClr val="tx2">
                    <a:lumMod val="75000"/>
                  </a:schemeClr>
                </a:solidFill>
                <a:latin typeface="+mj-lt"/>
              </a:rPr>
              <a:t>      </a:t>
            </a:r>
          </a:p>
          <a:p>
            <a:pPr marL="342900" indent="-342900">
              <a:defRPr/>
            </a:pPr>
            <a:endParaRPr lang="en-GB" sz="2000" b="1" i="1" dirty="0">
              <a:solidFill>
                <a:schemeClr val="tx2">
                  <a:lumMod val="75000"/>
                </a:schemeClr>
              </a:solidFill>
              <a:latin typeface="+mj-lt"/>
            </a:endParaRPr>
          </a:p>
          <a:p>
            <a:pPr marL="342900" indent="-342900" algn="just">
              <a:defRPr/>
            </a:pPr>
            <a:r>
              <a:rPr lang="en-GB" b="1" dirty="0" smtClean="0">
                <a:solidFill>
                  <a:schemeClr val="accent5">
                    <a:lumMod val="50000"/>
                  </a:schemeClr>
                </a:solidFill>
                <a:latin typeface="+mj-lt"/>
              </a:rPr>
              <a:t>Education &amp; Employers Taskforce/</a:t>
            </a:r>
            <a:r>
              <a:rPr lang="en-GB" b="1" dirty="0" err="1" smtClean="0">
                <a:solidFill>
                  <a:schemeClr val="accent5">
                    <a:lumMod val="50000"/>
                  </a:schemeClr>
                </a:solidFill>
                <a:latin typeface="+mj-lt"/>
              </a:rPr>
              <a:t>YouGov</a:t>
            </a:r>
            <a:r>
              <a:rPr lang="en-GB" b="1" dirty="0" smtClean="0">
                <a:solidFill>
                  <a:schemeClr val="accent5">
                    <a:lumMod val="50000"/>
                  </a:schemeClr>
                </a:solidFill>
                <a:latin typeface="+mj-lt"/>
              </a:rPr>
              <a:t> </a:t>
            </a:r>
            <a:r>
              <a:rPr lang="en-GB" b="1" dirty="0">
                <a:solidFill>
                  <a:schemeClr val="accent5">
                    <a:lumMod val="50000"/>
                  </a:schemeClr>
                </a:solidFill>
                <a:latin typeface="+mj-lt"/>
              </a:rPr>
              <a:t>2011 </a:t>
            </a:r>
            <a:r>
              <a:rPr lang="en-GB" b="1" dirty="0" smtClean="0">
                <a:solidFill>
                  <a:schemeClr val="accent5">
                    <a:lumMod val="50000"/>
                  </a:schemeClr>
                </a:solidFill>
                <a:latin typeface="+mj-lt"/>
              </a:rPr>
              <a:t>UK survey</a:t>
            </a:r>
            <a:r>
              <a:rPr lang="en-GB" b="1" dirty="0">
                <a:solidFill>
                  <a:schemeClr val="accent5">
                    <a:lumMod val="50000"/>
                  </a:schemeClr>
                </a:solidFill>
                <a:latin typeface="+mj-lt"/>
              </a:rPr>
              <a:t>, 986 young adults (19-24):</a:t>
            </a:r>
            <a:r>
              <a:rPr lang="en-GB" b="1" i="1" dirty="0">
                <a:solidFill>
                  <a:schemeClr val="accent5">
                    <a:lumMod val="50000"/>
                  </a:schemeClr>
                </a:solidFill>
                <a:latin typeface="+mj-lt"/>
              </a:rPr>
              <a:t> </a:t>
            </a:r>
          </a:p>
          <a:p>
            <a:pPr marL="342900" indent="-342900" algn="just">
              <a:defRPr/>
            </a:pPr>
            <a:endParaRPr lang="en-GB" sz="800" b="1" i="1" dirty="0">
              <a:solidFill>
                <a:schemeClr val="tx2">
                  <a:lumMod val="75000"/>
                </a:schemeClr>
              </a:solidFill>
              <a:latin typeface="+mj-lt"/>
            </a:endParaRPr>
          </a:p>
          <a:p>
            <a:pPr marL="342900" indent="-342900" algn="just">
              <a:defRPr/>
            </a:pPr>
            <a:r>
              <a:rPr lang="en-GB" sz="1700" b="1" dirty="0">
                <a:latin typeface="+mj-lt"/>
              </a:rPr>
              <a:t>Q1: </a:t>
            </a:r>
            <a:r>
              <a:rPr lang="en-GB" sz="1700" b="1" i="1" dirty="0">
                <a:latin typeface="+mj-lt"/>
              </a:rPr>
              <a:t>How many different occasions do you remember employer involvement (work experience, mentoring, enterprise competitions, career advice, </a:t>
            </a:r>
            <a:r>
              <a:rPr lang="en-GB" sz="1700" b="1" i="1" dirty="0" smtClean="0">
                <a:latin typeface="+mj-lt"/>
              </a:rPr>
              <a:t>Resume </a:t>
            </a:r>
            <a:r>
              <a:rPr lang="en-GB" sz="1700" b="1" i="1" dirty="0">
                <a:latin typeface="+mj-lt"/>
              </a:rPr>
              <a:t>or interview practice) when you were at school?  </a:t>
            </a:r>
          </a:p>
          <a:p>
            <a:pPr marL="342900" indent="-342900" algn="just">
              <a:defRPr/>
            </a:pPr>
            <a:endParaRPr lang="en-GB" sz="800" b="1" i="1" dirty="0">
              <a:solidFill>
                <a:schemeClr val="tx2">
                  <a:lumMod val="75000"/>
                </a:schemeClr>
              </a:solidFill>
              <a:latin typeface="+mj-lt"/>
            </a:endParaRPr>
          </a:p>
          <a:p>
            <a:pPr marL="342900" indent="-342900" algn="just">
              <a:defRPr/>
            </a:pPr>
            <a:endParaRPr lang="en-GB" sz="1700" dirty="0">
              <a:solidFill>
                <a:schemeClr val="tx2">
                  <a:lumMod val="75000"/>
                </a:schemeClr>
              </a:solidFill>
              <a:latin typeface="Calibri" pitchFamily="34" charset="0"/>
              <a:ea typeface="Calibri" pitchFamily="34" charset="0"/>
              <a:cs typeface="Times New Roman" pitchFamily="18" charset="0"/>
            </a:endParaRPr>
          </a:p>
        </p:txBody>
      </p:sp>
      <p:sp>
        <p:nvSpPr>
          <p:cNvPr id="8196" name="Rectangle 2"/>
          <p:cNvSpPr>
            <a:spLocks noChangeArrowheads="1"/>
          </p:cNvSpPr>
          <p:nvPr/>
        </p:nvSpPr>
        <p:spPr bwMode="auto">
          <a:xfrm>
            <a:off x="-98425" y="6305550"/>
            <a:ext cx="3276600" cy="492125"/>
          </a:xfrm>
          <a:prstGeom prst="rect">
            <a:avLst/>
          </a:prstGeom>
          <a:noFill/>
          <a:ln>
            <a:noFill/>
          </a:ln>
          <a:extLst/>
        </p:spPr>
        <p:txBody>
          <a:bodyPr anchor="ctr">
            <a:spAutoFit/>
          </a:bodyPr>
          <a:lstStyle/>
          <a:p>
            <a:pPr>
              <a:defRPr/>
            </a:pPr>
            <a:endParaRPr lang="en-GB" sz="800" b="1" dirty="0">
              <a:solidFill>
                <a:schemeClr val="tx2">
                  <a:lumMod val="50000"/>
                </a:schemeClr>
              </a:solidFill>
              <a:ea typeface="Calibri" pitchFamily="34" charset="0"/>
              <a:cs typeface="Times New Roman" pitchFamily="18" charset="0"/>
            </a:endParaRPr>
          </a:p>
          <a:p>
            <a:pPr marL="342900" indent="-342900" algn="r">
              <a:defRPr/>
            </a:pPr>
            <a:r>
              <a:rPr lang="en-GB" b="1" dirty="0">
                <a:solidFill>
                  <a:schemeClr val="tx2">
                    <a:lumMod val="75000"/>
                  </a:schemeClr>
                </a:solidFill>
                <a:latin typeface="+mn-lt"/>
              </a:rPr>
              <a:t>Source: </a:t>
            </a:r>
            <a:r>
              <a:rPr lang="en-GB" b="1" i="1" dirty="0">
                <a:solidFill>
                  <a:schemeClr val="tx2">
                    <a:lumMod val="75000"/>
                  </a:schemeClr>
                </a:solidFill>
                <a:latin typeface="+mn-lt"/>
              </a:rPr>
              <a:t>It’s who you meet, </a:t>
            </a:r>
            <a:r>
              <a:rPr lang="en-GB" b="1" dirty="0">
                <a:solidFill>
                  <a:schemeClr val="tx2">
                    <a:lumMod val="75000"/>
                  </a:schemeClr>
                </a:solidFill>
                <a:latin typeface="+mn-lt"/>
              </a:rPr>
              <a:t>2012</a:t>
            </a:r>
            <a:endParaRPr lang="en-GB" b="1" i="1" dirty="0">
              <a:solidFill>
                <a:schemeClr val="tx2">
                  <a:lumMod val="75000"/>
                </a:schemeClr>
              </a:solidFill>
              <a:latin typeface="+mn-lt"/>
            </a:endParaRPr>
          </a:p>
        </p:txBody>
      </p:sp>
      <p:graphicFrame>
        <p:nvGraphicFramePr>
          <p:cNvPr id="6" name="Table 5"/>
          <p:cNvGraphicFramePr>
            <a:graphicFrameLocks noGrp="1"/>
          </p:cNvGraphicFramePr>
          <p:nvPr/>
        </p:nvGraphicFramePr>
        <p:xfrm>
          <a:off x="539750" y="2997200"/>
          <a:ext cx="8137674" cy="1884346"/>
        </p:xfrm>
        <a:graphic>
          <a:graphicData uri="http://schemas.openxmlformats.org/drawingml/2006/table">
            <a:tbl>
              <a:tblPr firstRow="1" bandRow="1">
                <a:tableStyleId>{93296810-A885-4BE3-A3E7-6D5BEEA58F35}</a:tableStyleId>
              </a:tblPr>
              <a:tblGrid>
                <a:gridCol w="1512169"/>
                <a:gridCol w="1296144"/>
                <a:gridCol w="1260524"/>
                <a:gridCol w="1356279"/>
                <a:gridCol w="1356279"/>
                <a:gridCol w="1356279"/>
              </a:tblGrid>
              <a:tr h="1104326">
                <a:tc>
                  <a:txBody>
                    <a:bodyPr/>
                    <a:lstStyle/>
                    <a:p>
                      <a:r>
                        <a:rPr lang="en-GB" sz="2400" dirty="0" smtClean="0"/>
                        <a:t>Number of Occasions</a:t>
                      </a:r>
                      <a:endParaRPr lang="en-GB" sz="2400" dirty="0"/>
                    </a:p>
                  </a:txBody>
                  <a:tcPr/>
                </a:tc>
                <a:tc>
                  <a:txBody>
                    <a:bodyPr/>
                    <a:lstStyle/>
                    <a:p>
                      <a:r>
                        <a:rPr lang="en-GB" sz="2400" dirty="0" smtClean="0"/>
                        <a:t>0</a:t>
                      </a:r>
                      <a:endParaRPr lang="en-GB" sz="2400" dirty="0"/>
                    </a:p>
                  </a:txBody>
                  <a:tcPr/>
                </a:tc>
                <a:tc>
                  <a:txBody>
                    <a:bodyPr/>
                    <a:lstStyle/>
                    <a:p>
                      <a:r>
                        <a:rPr lang="en-GB" sz="2400" dirty="0" smtClean="0"/>
                        <a:t>1</a:t>
                      </a:r>
                      <a:endParaRPr lang="en-GB" sz="2400" dirty="0"/>
                    </a:p>
                  </a:txBody>
                  <a:tcPr/>
                </a:tc>
                <a:tc>
                  <a:txBody>
                    <a:bodyPr/>
                    <a:lstStyle/>
                    <a:p>
                      <a:r>
                        <a:rPr lang="en-GB" sz="2400" dirty="0" smtClean="0"/>
                        <a:t>2</a:t>
                      </a:r>
                      <a:endParaRPr lang="en-GB" sz="2400" dirty="0"/>
                    </a:p>
                  </a:txBody>
                  <a:tcPr/>
                </a:tc>
                <a:tc>
                  <a:txBody>
                    <a:bodyPr/>
                    <a:lstStyle/>
                    <a:p>
                      <a:r>
                        <a:rPr lang="en-GB" sz="2400" dirty="0" smtClean="0"/>
                        <a:t>3</a:t>
                      </a:r>
                      <a:endParaRPr lang="en-GB" sz="2400" dirty="0"/>
                    </a:p>
                  </a:txBody>
                  <a:tcPr/>
                </a:tc>
                <a:tc>
                  <a:txBody>
                    <a:bodyPr/>
                    <a:lstStyle/>
                    <a:p>
                      <a:r>
                        <a:rPr lang="en-GB" sz="2400" dirty="0" smtClean="0"/>
                        <a:t>4 or more</a:t>
                      </a:r>
                      <a:endParaRPr lang="en-GB" sz="2400" dirty="0"/>
                    </a:p>
                  </a:txBody>
                  <a:tcPr/>
                </a:tc>
              </a:tr>
              <a:tr h="695626">
                <a:tc>
                  <a:txBody>
                    <a:bodyPr/>
                    <a:lstStyle/>
                    <a:p>
                      <a:r>
                        <a:rPr lang="en-GB" sz="2400" dirty="0" smtClean="0"/>
                        <a:t>NEET</a:t>
                      </a:r>
                      <a:endParaRPr lang="en-GB" sz="2400" dirty="0"/>
                    </a:p>
                  </a:txBody>
                  <a:tcPr/>
                </a:tc>
                <a:tc>
                  <a:txBody>
                    <a:bodyPr/>
                    <a:lstStyle/>
                    <a:p>
                      <a:r>
                        <a:rPr lang="en-GB" sz="2400" dirty="0" smtClean="0"/>
                        <a:t>26%</a:t>
                      </a:r>
                      <a:endParaRPr lang="en-GB" sz="2400" dirty="0"/>
                    </a:p>
                  </a:txBody>
                  <a:tcPr/>
                </a:tc>
                <a:tc>
                  <a:txBody>
                    <a:bodyPr/>
                    <a:lstStyle/>
                    <a:p>
                      <a:r>
                        <a:rPr lang="en-GB" sz="2400" dirty="0" smtClean="0"/>
                        <a:t>23%</a:t>
                      </a:r>
                      <a:endParaRPr lang="en-GB" sz="2400" dirty="0"/>
                    </a:p>
                  </a:txBody>
                  <a:tcPr/>
                </a:tc>
                <a:tc>
                  <a:txBody>
                    <a:bodyPr/>
                    <a:lstStyle/>
                    <a:p>
                      <a:r>
                        <a:rPr lang="en-GB" sz="2400" dirty="0" smtClean="0"/>
                        <a:t>17%</a:t>
                      </a:r>
                      <a:endParaRPr lang="en-GB" sz="2400" dirty="0"/>
                    </a:p>
                  </a:txBody>
                  <a:tcPr/>
                </a:tc>
                <a:tc>
                  <a:txBody>
                    <a:bodyPr/>
                    <a:lstStyle/>
                    <a:p>
                      <a:r>
                        <a:rPr lang="en-GB" sz="2400" dirty="0" smtClean="0"/>
                        <a:t>16%</a:t>
                      </a:r>
                      <a:endParaRPr lang="en-GB" sz="2400" dirty="0"/>
                    </a:p>
                  </a:txBody>
                  <a:tcPr/>
                </a:tc>
                <a:tc>
                  <a:txBody>
                    <a:bodyPr/>
                    <a:lstStyle/>
                    <a:p>
                      <a:r>
                        <a:rPr lang="en-GB" sz="2400" dirty="0" smtClean="0"/>
                        <a:t>4%</a:t>
                      </a:r>
                      <a:endParaRPr lang="en-GB" sz="2400" dirty="0"/>
                    </a:p>
                  </a:txBody>
                  <a:tcPr/>
                </a:tc>
              </a:tr>
            </a:tbl>
          </a:graphicData>
        </a:graphic>
      </p:graphicFrame>
      <p:pic>
        <p:nvPicPr>
          <p:cNvPr id="5148" name="Picture 6" descr="C:\Users\Phil\Desktop\Inspiring the Future\Education and Employers logo.png"/>
          <p:cNvPicPr>
            <a:picLocks noChangeAspect="1" noChangeArrowheads="1"/>
          </p:cNvPicPr>
          <p:nvPr/>
        </p:nvPicPr>
        <p:blipFill>
          <a:blip r:embed="rId2" cstate="print"/>
          <a:srcRect/>
          <a:stretch>
            <a:fillRect/>
          </a:stretch>
        </p:blipFill>
        <p:spPr bwMode="auto">
          <a:xfrm>
            <a:off x="7245951" y="6086475"/>
            <a:ext cx="1811338" cy="711200"/>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sp>
        <p:nvSpPr>
          <p:cNvPr id="2" name="TextBox 1"/>
          <p:cNvSpPr txBox="1"/>
          <p:nvPr/>
        </p:nvSpPr>
        <p:spPr>
          <a:xfrm>
            <a:off x="112713" y="341040"/>
            <a:ext cx="4387279" cy="384721"/>
          </a:xfrm>
          <a:prstGeom prst="rect">
            <a:avLst/>
          </a:prstGeom>
          <a:noFill/>
        </p:spPr>
        <p:txBody>
          <a:bodyPr wrap="square" rtlCol="0">
            <a:spAutoFit/>
          </a:bodyPr>
          <a:lstStyle/>
          <a:p>
            <a:r>
              <a:rPr lang="en-US" sz="1900" b="1" dirty="0">
                <a:solidFill>
                  <a:schemeClr val="accent5">
                    <a:lumMod val="50000"/>
                  </a:schemeClr>
                </a:solidFill>
                <a:latin typeface="Arial Black" pitchFamily="34" charset="0"/>
                <a:cs typeface="+mn-cs"/>
              </a:rPr>
              <a:t>The Supporting Research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0"/>
            <a:ext cx="4716463" cy="430213"/>
          </a:xfrm>
          <a:prstGeom prst="rect">
            <a:avLst/>
          </a:prstGeom>
        </p:spPr>
        <p:txBody>
          <a:bodyPr>
            <a:spAutoFit/>
          </a:bodyPr>
          <a:lstStyle/>
          <a:p>
            <a:pPr>
              <a:defRPr/>
            </a:pPr>
            <a:r>
              <a:rPr lang="en-GB" sz="2200" b="1" i="1" dirty="0">
                <a:solidFill>
                  <a:schemeClr val="accent5">
                    <a:lumMod val="50000"/>
                  </a:schemeClr>
                </a:solidFill>
                <a:latin typeface="+mj-lt"/>
              </a:rPr>
              <a:t>...against teenage </a:t>
            </a:r>
            <a:r>
              <a:rPr lang="en-GB" sz="2200" b="1" i="1" dirty="0" smtClean="0">
                <a:solidFill>
                  <a:schemeClr val="accent5">
                    <a:lumMod val="50000"/>
                  </a:schemeClr>
                </a:solidFill>
                <a:latin typeface="+mj-lt"/>
              </a:rPr>
              <a:t>aspirations (UK)</a:t>
            </a:r>
            <a:endParaRPr lang="en-GB" sz="2200" b="1" i="1" dirty="0">
              <a:solidFill>
                <a:schemeClr val="accent5">
                  <a:lumMod val="50000"/>
                </a:schemeClr>
              </a:solidFill>
              <a:latin typeface="+mj-lt"/>
            </a:endParaRPr>
          </a:p>
        </p:txBody>
      </p:sp>
      <p:pic>
        <p:nvPicPr>
          <p:cNvPr id="6147" name="Picture 9"/>
          <p:cNvPicPr>
            <a:picLocks noChangeAspect="1" noChangeArrowheads="1"/>
          </p:cNvPicPr>
          <p:nvPr/>
        </p:nvPicPr>
        <p:blipFill>
          <a:blip r:embed="rId2" cstate="print"/>
          <a:srcRect r="23824"/>
          <a:stretch>
            <a:fillRect/>
          </a:stretch>
        </p:blipFill>
        <p:spPr bwMode="auto">
          <a:xfrm>
            <a:off x="0" y="868363"/>
            <a:ext cx="9144000" cy="5989637"/>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568" y="341040"/>
            <a:ext cx="2736304" cy="2409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0AF65B-71A0-4A76-97CA-D2E97A7AC42E}" type="slidenum">
              <a:rPr lang="en-GB">
                <a:solidFill>
                  <a:schemeClr val="tx2"/>
                </a:solidFill>
              </a:rPr>
              <a:pPr eaLnBrk="1" hangingPunct="1"/>
              <a:t>8</a:t>
            </a:fld>
            <a:endParaRPr lang="en-GB">
              <a:solidFill>
                <a:schemeClr val="tx2"/>
              </a:solidFill>
            </a:endParaRPr>
          </a:p>
        </p:txBody>
      </p:sp>
      <p:sp>
        <p:nvSpPr>
          <p:cNvPr id="5" name="TextBox 4"/>
          <p:cNvSpPr txBox="1"/>
          <p:nvPr/>
        </p:nvSpPr>
        <p:spPr>
          <a:xfrm>
            <a:off x="93005" y="424179"/>
            <a:ext cx="5584279" cy="615553"/>
          </a:xfrm>
          <a:prstGeom prst="rect">
            <a:avLst/>
          </a:prstGeom>
          <a:noFill/>
        </p:spPr>
        <p:txBody>
          <a:bodyPr wrap="square" rtlCol="0">
            <a:spAutoFit/>
          </a:bodyPr>
          <a:lstStyle/>
          <a:p>
            <a:r>
              <a:rPr lang="en-GB" sz="1600" b="1" dirty="0">
                <a:solidFill>
                  <a:schemeClr val="accent5">
                    <a:lumMod val="50000"/>
                  </a:schemeClr>
                </a:solidFill>
                <a:latin typeface="Arial Black" pitchFamily="34" charset="0"/>
              </a:rPr>
              <a:t>Benefits for Schools and Colleges</a:t>
            </a:r>
          </a:p>
          <a:p>
            <a:endParaRPr lang="en-GB" dirty="0"/>
          </a:p>
        </p:txBody>
      </p:sp>
      <p:sp>
        <p:nvSpPr>
          <p:cNvPr id="7" name="TextBox 6"/>
          <p:cNvSpPr txBox="1"/>
          <p:nvPr/>
        </p:nvSpPr>
        <p:spPr>
          <a:xfrm>
            <a:off x="76848" y="503385"/>
            <a:ext cx="8536607" cy="1077218"/>
          </a:xfrm>
          <a:prstGeom prst="rect">
            <a:avLst/>
          </a:prstGeom>
          <a:noFill/>
        </p:spPr>
        <p:txBody>
          <a:bodyPr wrap="square" rtlCol="0">
            <a:spAutoFit/>
          </a:bodyPr>
          <a:lstStyle/>
          <a:p>
            <a:pPr>
              <a:spcAft>
                <a:spcPts val="0"/>
              </a:spcAft>
              <a:defRPr/>
            </a:pPr>
            <a:endParaRPr lang="en-GB" b="1" dirty="0">
              <a:solidFill>
                <a:schemeClr val="accent5">
                  <a:lumMod val="50000"/>
                </a:schemeClr>
              </a:solidFill>
              <a:latin typeface="Arial Black" pitchFamily="34" charset="0"/>
            </a:endParaRPr>
          </a:p>
          <a:p>
            <a:pPr marL="285750" indent="-285750">
              <a:spcAft>
                <a:spcPts val="0"/>
              </a:spcAft>
              <a:buFont typeface="Arial" pitchFamily="34" charset="0"/>
              <a:buChar char="•"/>
              <a:defRPr/>
            </a:pPr>
            <a:r>
              <a:rPr lang="en-GB" sz="1400" dirty="0" smtClean="0">
                <a:latin typeface="Calibri" pitchFamily="34" charset="0"/>
                <a:cs typeface="Times New Roman" pitchFamily="18" charset="0"/>
              </a:rPr>
              <a:t>Thousands of diverse </a:t>
            </a:r>
            <a:r>
              <a:rPr lang="en-GB" sz="1400" dirty="0">
                <a:latin typeface="Calibri" pitchFamily="34" charset="0"/>
                <a:cs typeface="Times New Roman" pitchFamily="18" charset="0"/>
              </a:rPr>
              <a:t>volunteers waiting for teachers to invite them to talk to their pupils about their jobs, and the routes they took to get there, or even </a:t>
            </a:r>
            <a:r>
              <a:rPr lang="en-GB" sz="1400" dirty="0" smtClean="0">
                <a:latin typeface="Calibri" pitchFamily="34" charset="0"/>
                <a:cs typeface="Times New Roman" pitchFamily="18" charset="0"/>
              </a:rPr>
              <a:t>resume and </a:t>
            </a:r>
            <a:r>
              <a:rPr lang="en-GB" sz="1400" dirty="0">
                <a:latin typeface="Calibri" pitchFamily="34" charset="0"/>
                <a:cs typeface="Times New Roman" pitchFamily="18" charset="0"/>
              </a:rPr>
              <a:t>interview insights at the click of a </a:t>
            </a:r>
            <a:r>
              <a:rPr lang="en-GB" sz="1400" dirty="0" smtClean="0">
                <a:latin typeface="Calibri" pitchFamily="34" charset="0"/>
                <a:cs typeface="Times New Roman" pitchFamily="18" charset="0"/>
              </a:rPr>
              <a:t>button</a:t>
            </a:r>
            <a:endParaRPr lang="en-GB" sz="1400" dirty="0">
              <a:latin typeface="Calibri" pitchFamily="34" charset="0"/>
              <a:cs typeface="Times New Roman" pitchFamily="18" charset="0"/>
            </a:endParaRPr>
          </a:p>
          <a:p>
            <a:endParaRPr lang="en-GB" dirty="0"/>
          </a:p>
        </p:txBody>
      </p:sp>
      <p:sp>
        <p:nvSpPr>
          <p:cNvPr id="9" name="TextBox 8"/>
          <p:cNvSpPr txBox="1"/>
          <p:nvPr/>
        </p:nvSpPr>
        <p:spPr>
          <a:xfrm>
            <a:off x="165029" y="1457561"/>
            <a:ext cx="3240360" cy="615553"/>
          </a:xfrm>
          <a:prstGeom prst="rect">
            <a:avLst/>
          </a:prstGeom>
          <a:noFill/>
        </p:spPr>
        <p:txBody>
          <a:bodyPr wrap="square" rtlCol="0">
            <a:spAutoFit/>
          </a:bodyPr>
          <a:lstStyle/>
          <a:p>
            <a:r>
              <a:rPr lang="en-GB" sz="1600" b="1" dirty="0">
                <a:solidFill>
                  <a:schemeClr val="accent5">
                    <a:lumMod val="50000"/>
                  </a:schemeClr>
                </a:solidFill>
                <a:latin typeface="Arial Black" pitchFamily="34" charset="0"/>
              </a:rPr>
              <a:t>How does it work</a:t>
            </a:r>
          </a:p>
          <a:p>
            <a:endParaRPr lang="en-GB" dirty="0"/>
          </a:p>
        </p:txBody>
      </p:sp>
      <p:sp>
        <p:nvSpPr>
          <p:cNvPr id="11" name="TextBox 10"/>
          <p:cNvSpPr txBox="1"/>
          <p:nvPr/>
        </p:nvSpPr>
        <p:spPr>
          <a:xfrm>
            <a:off x="93005" y="1802884"/>
            <a:ext cx="8712968" cy="1015663"/>
          </a:xfrm>
          <a:prstGeom prst="rect">
            <a:avLst/>
          </a:prstGeom>
          <a:noFill/>
        </p:spPr>
        <p:txBody>
          <a:bodyPr wrap="square" rtlCol="0">
            <a:spAutoFit/>
          </a:bodyPr>
          <a:lstStyle/>
          <a:p>
            <a:pPr marL="285750" indent="-285750">
              <a:buFont typeface="Arial" pitchFamily="34" charset="0"/>
              <a:buChar char="•"/>
            </a:pPr>
            <a:r>
              <a:rPr lang="en-GB" sz="1400" dirty="0">
                <a:latin typeface="Calibri" pitchFamily="34" charset="0"/>
              </a:rPr>
              <a:t>When teaching staff log on to the system, they get a list of all those people registered in their area </a:t>
            </a:r>
            <a:r>
              <a:rPr lang="en-GB" sz="1400" dirty="0" smtClean="0">
                <a:latin typeface="Calibri" pitchFamily="34" charset="0"/>
              </a:rPr>
              <a:t>who can speak to young people about different specialisms and activities, and </a:t>
            </a:r>
            <a:r>
              <a:rPr lang="en-GB" sz="1400" dirty="0">
                <a:latin typeface="Calibri" pitchFamily="34" charset="0"/>
              </a:rPr>
              <a:t>it’s a simple process to send a message through the system to get in touch</a:t>
            </a:r>
          </a:p>
          <a:p>
            <a:endParaRPr lang="en-GB" dirty="0"/>
          </a:p>
        </p:txBody>
      </p:sp>
      <p:pic>
        <p:nvPicPr>
          <p:cNvPr id="20" name="Picture 9" descr="G:\5. Communications\Photos ITF launch 2 July\Edited Photos\The Final Selection\Inspiring the Future07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69" t="6913" r="10348"/>
          <a:stretch/>
        </p:blipFill>
        <p:spPr bwMode="auto">
          <a:xfrm>
            <a:off x="2361564" y="3994862"/>
            <a:ext cx="1761485" cy="1225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G:\5. Communications\Photos Basildon Upper Academy 22nd Jan\Basildon Pics 3rd Batch\EET 22.01.14-60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25" y="2746134"/>
            <a:ext cx="1707399" cy="11394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G:\5. Communications\Photos Basildon Upper Academy 22nd Jan\Basildon Pics 3rd Batch\EET 22.01.14-61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801" y="2743861"/>
            <a:ext cx="1775013" cy="1136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G:\5. Communications\Photos City Hall 2\EET city hall 13.02.14 -12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925" y="3999940"/>
            <a:ext cx="1707399" cy="12200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4209" y="132219"/>
            <a:ext cx="2736304" cy="24093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18060875"/>
              </p:ext>
            </p:extLst>
          </p:nvPr>
        </p:nvGraphicFramePr>
        <p:xfrm>
          <a:off x="5677284" y="2743861"/>
          <a:ext cx="1751965" cy="2555050"/>
        </p:xfrm>
        <a:graphic>
          <a:graphicData uri="http://schemas.openxmlformats.org/drawingml/2006/table">
            <a:tbl>
              <a:tblPr firstRow="1" firstCol="1" bandRow="1">
                <a:tableStyleId>{5C22544A-7EE6-4342-B048-85BDC9FD1C3A}</a:tableStyleId>
              </a:tblPr>
              <a:tblGrid>
                <a:gridCol w="1751965"/>
              </a:tblGrid>
              <a:tr h="109855">
                <a:tc>
                  <a:txBody>
                    <a:bodyPr/>
                    <a:lstStyle/>
                    <a:p>
                      <a:pPr marL="0" marR="0" algn="ctr">
                        <a:lnSpc>
                          <a:spcPct val="107000"/>
                        </a:lnSpc>
                        <a:spcBef>
                          <a:spcPts val="0"/>
                        </a:spcBef>
                        <a:spcAft>
                          <a:spcPts val="800"/>
                        </a:spcAft>
                      </a:pPr>
                      <a:r>
                        <a:rPr lang="en-US" sz="1600">
                          <a:effectLst/>
                        </a:rPr>
                        <a:t>Specialisms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161290">
                <a:tc>
                  <a:txBody>
                    <a:bodyPr/>
                    <a:lstStyle/>
                    <a:p>
                      <a:pPr marL="0" marR="0">
                        <a:lnSpc>
                          <a:spcPct val="106000"/>
                        </a:lnSpc>
                        <a:spcBef>
                          <a:spcPts val="0"/>
                        </a:spcBef>
                        <a:spcAft>
                          <a:spcPts val="0"/>
                        </a:spcAft>
                      </a:pPr>
                      <a:r>
                        <a:rPr lang="en-GB" sz="1100" kern="1200">
                          <a:effectLst/>
                        </a:rPr>
                        <a:t>Apprenticeships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322580">
                <a:tc>
                  <a:txBody>
                    <a:bodyPr/>
                    <a:lstStyle/>
                    <a:p>
                      <a:pPr marL="0" marR="0">
                        <a:lnSpc>
                          <a:spcPct val="106000"/>
                        </a:lnSpc>
                        <a:spcBef>
                          <a:spcPts val="0"/>
                        </a:spcBef>
                        <a:spcAft>
                          <a:spcPts val="0"/>
                        </a:spcAft>
                      </a:pPr>
                      <a:r>
                        <a:rPr lang="en-GB" sz="1100" kern="1200">
                          <a:effectLst/>
                        </a:rPr>
                        <a:t>Design and Manufacturing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322580">
                <a:tc>
                  <a:txBody>
                    <a:bodyPr/>
                    <a:lstStyle/>
                    <a:p>
                      <a:pPr marL="0" marR="0">
                        <a:lnSpc>
                          <a:spcPct val="106000"/>
                        </a:lnSpc>
                        <a:spcBef>
                          <a:spcPts val="0"/>
                        </a:spcBef>
                        <a:spcAft>
                          <a:spcPts val="0"/>
                        </a:spcAft>
                      </a:pPr>
                      <a:r>
                        <a:rPr lang="en-GB" sz="1100" kern="1200">
                          <a:effectLst/>
                        </a:rPr>
                        <a:t>Enterprise/Entrepreneurs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322580">
                <a:tc>
                  <a:txBody>
                    <a:bodyPr/>
                    <a:lstStyle/>
                    <a:p>
                      <a:pPr marL="0" marR="0">
                        <a:lnSpc>
                          <a:spcPct val="106000"/>
                        </a:lnSpc>
                        <a:spcBef>
                          <a:spcPts val="0"/>
                        </a:spcBef>
                        <a:spcAft>
                          <a:spcPts val="0"/>
                        </a:spcAft>
                      </a:pPr>
                      <a:r>
                        <a:rPr lang="en-GB" sz="1100" kern="1200">
                          <a:effectLst/>
                        </a:rPr>
                        <a:t>Maths – Using it at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322580">
                <a:tc>
                  <a:txBody>
                    <a:bodyPr/>
                    <a:lstStyle/>
                    <a:p>
                      <a:pPr marL="0" marR="0">
                        <a:lnSpc>
                          <a:spcPct val="106000"/>
                        </a:lnSpc>
                        <a:spcBef>
                          <a:spcPts val="0"/>
                        </a:spcBef>
                        <a:spcAft>
                          <a:spcPts val="0"/>
                        </a:spcAft>
                      </a:pPr>
                      <a:r>
                        <a:rPr lang="en-GB" sz="1100" kern="1200">
                          <a:effectLst/>
                        </a:rPr>
                        <a:t>Science and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807085">
                <a:tc>
                  <a:txBody>
                    <a:bodyPr/>
                    <a:lstStyle/>
                    <a:p>
                      <a:pPr marL="0" marR="0">
                        <a:lnSpc>
                          <a:spcPct val="106000"/>
                        </a:lnSpc>
                        <a:spcBef>
                          <a:spcPts val="0"/>
                        </a:spcBef>
                        <a:spcAft>
                          <a:spcPts val="0"/>
                        </a:spcAft>
                      </a:pPr>
                      <a:r>
                        <a:rPr lang="en-GB" sz="1100" kern="1200" dirty="0">
                          <a:effectLst/>
                        </a:rPr>
                        <a:t>Languages – French, German, Italian, Spanish, Russian, Mandarin, Japanese, Urdu, Arabic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bl>
          </a:graphicData>
        </a:graphic>
      </p:graphicFrame>
    </p:spTree>
    <p:extLst>
      <p:ext uri="{BB962C8B-B14F-4D97-AF65-F5344CB8AC3E}">
        <p14:creationId xmlns:p14="http://schemas.microsoft.com/office/powerpoint/2010/main" val="487977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209" y="132219"/>
            <a:ext cx="2736304" cy="24093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92696"/>
            <a:ext cx="7661076" cy="5410364"/>
          </a:xfrm>
          <a:prstGeom prst="rect">
            <a:avLst/>
          </a:prstGeom>
        </p:spPr>
      </p:pic>
    </p:spTree>
    <p:extLst>
      <p:ext uri="{BB962C8B-B14F-4D97-AF65-F5344CB8AC3E}">
        <p14:creationId xmlns:p14="http://schemas.microsoft.com/office/powerpoint/2010/main" val="3667752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3641</TotalTime>
  <Words>1139</Words>
  <Application>Microsoft Office PowerPoint</Application>
  <PresentationFormat>On-screen Show (4:3)</PresentationFormat>
  <Paragraphs>200</Paragraphs>
  <Slides>30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Forte</vt:lpstr>
      <vt:lpstr>Merriweather</vt:lpstr>
      <vt:lpstr>Times New Roman</vt:lpstr>
      <vt:lpstr>Wingdings</vt:lpstr>
      <vt:lpstr>Office Theme</vt:lpstr>
      <vt:lpstr> How young people and schools benefit from effective partnerships between education and employers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amann</dc:creator>
  <cp:lastModifiedBy>Adrian Rhodes</cp:lastModifiedBy>
  <cp:revision>326</cp:revision>
  <cp:lastPrinted>2013-05-16T09:50:51Z</cp:lastPrinted>
  <dcterms:created xsi:type="dcterms:W3CDTF">2012-09-13T07:34:03Z</dcterms:created>
  <dcterms:modified xsi:type="dcterms:W3CDTF">2016-11-29T03:55:08Z</dcterms:modified>
</cp:coreProperties>
</file>